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s/comment1.xml" ContentType="application/vnd.openxmlformats-officedocument.presentationml.comments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s/comment2.xml" ContentType="application/vnd.openxmlformats-officedocument.presentationml.comments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s/comment3.xml" ContentType="application/vnd.openxmlformats-officedocument.presentationml.comment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s/comment4.xml" ContentType="application/vnd.openxmlformats-officedocument.presentationml.comments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mp4" ContentType="video/unknown"/>
  <Override PartName="/ppt/notesSlides/notesSlide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2"/>
    <p:sldId id="270" r:id="rId23"/>
    <p:sldId id="271" r:id="rId24"/>
    <p:sldId id="272" r:id="rId25"/>
    <p:sldId id="273" r:id="rId27"/>
    <p:sldId id="274" r:id="rId28"/>
    <p:sldId id="275" r:id="rId29"/>
    <p:sldId id="276" r:id="rId31"/>
    <p:sldId id="277" r:id="rId32"/>
    <p:sldId id="278" r:id="rId33"/>
    <p:sldId id="279" r:id="rId34"/>
    <p:sldId id="280" r:id="rId35"/>
    <p:sldId id="281" r:id="rId36"/>
    <p:sldId id="282" r:id="rId3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Rocco Mancini" initials="R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comments" Target="comments/comment1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comments" Target="comments/comment2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comments" Target="comments/comment3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comments" Target="comments/comment4.xml"/><Relationship Id="rId38" Type="http://schemas.openxmlformats.org/officeDocument/2006/relationships/slide" Target="slides/slide27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2-24T17:10:00.991" idx="1">
    <p:pos x="3171" y="613"/>
    <p:text>Fare un richiamo a quanto detto nella primo incontro (i prezzi sono la somma dei costi di produzione+costi di distribuzione+margine di guadagno).
Inoltre per spiegare domanda e offerta far notare ai ragazzi la diversa quantità di oggetti presenti nelle singole figure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2-24T17:32:57.958" idx="2">
    <p:pos x="4036" y="3472"/>
    <p:text>S(totale) = (7+4+12) euro = 23 euro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2-24T17:40:35.935" idx="3">
    <p:pos x="854" y="3012"/>
    <p:text>Se abbiamo conservato delle vecchie carte scadute possiamo farle vedere ai ragazzi in modo da spiegare loro le differenze tra le diverse tipologie di carte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2-24T17:48:33.580" idx="4">
    <p:pos x="1343" y="571"/>
    <p:text>In questo esempio è stato considerato un ATM di ultima generazione che distribuisce tagli diversi (non solo quelli da 50 e da 20 euro come negli ATM meno recenti)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" name="Shape 1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Differenza tra costo e prezzo. </a:t>
            </a:r>
            <a:r>
              <a:rPr b="1"/>
              <a:t>Costo</a:t>
            </a:r>
            <a:r>
              <a:t> è la somma di denaro che è necessaria per produrre un bene o un servizio, cioè materie prime, lavoro, spese per imballaggio, trasporto e pubblicità. </a:t>
            </a:r>
            <a:r>
              <a:rPr b="1"/>
              <a:t>Prezzo</a:t>
            </a:r>
            <a:r>
              <a:t>: la cifra di vendita di un prodotto o di un servizio, che copre i costi e che tiene conto anche di un guadagno.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152400"/>
            <a:r>
              <a:t>Nel primo caso</a:t>
            </a:r>
          </a:p>
          <a:p>
            <a:pPr indent="152400"/>
            <a:r>
              <a:t>0,5 l costa 2 euro, quindi il prezzo unitario è di 4 euro</a:t>
            </a:r>
          </a:p>
          <a:p>
            <a:pPr indent="152400"/>
            <a:r>
              <a:t>Nel secondo caso 1 l costa 5 euro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Nota: commentare le immagini per far capire che domanda/offerta non sempre si equivalgono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resto esatto è 35,30 e non 35,20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hape 3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un cenno all’ATM evoluto in quanto per questa tipologia di ATM è possibile scegliere i tagli al momento del prelievo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1_Title page - Tex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5;p2" descr="Google Shape;15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80398"/>
            <a:ext cx="9144000" cy="25920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</p:spPr>
      </p:pic>
      <p:sp>
        <p:nvSpPr>
          <p:cNvPr id="14" name="Corpo livello uno…"/>
          <p:cNvSpPr txBox="1"/>
          <p:nvPr>
            <p:ph type="body" sz="quarter" idx="1"/>
          </p:nvPr>
        </p:nvSpPr>
        <p:spPr>
          <a:xfrm>
            <a:off x="539999" y="4942799"/>
            <a:ext cx="5040003" cy="208808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Google Shape;17;p2"/>
          <p:cNvSpPr txBox="1"/>
          <p:nvPr>
            <p:ph type="body" sz="quarter" idx="21"/>
          </p:nvPr>
        </p:nvSpPr>
        <p:spPr>
          <a:xfrm>
            <a:off x="539748" y="4546798"/>
            <a:ext cx="5040003" cy="208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" name="Google Shape;18;p2"/>
          <p:cNvSpPr txBox="1"/>
          <p:nvPr>
            <p:ph type="body" sz="quarter" idx="22"/>
          </p:nvPr>
        </p:nvSpPr>
        <p:spPr>
          <a:xfrm>
            <a:off x="539748" y="3279599"/>
            <a:ext cx="8179201" cy="82800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7" name="Titolo Testo"/>
          <p:cNvSpPr txBox="1"/>
          <p:nvPr>
            <p:ph type="title"/>
          </p:nvPr>
        </p:nvSpPr>
        <p:spPr>
          <a:xfrm>
            <a:off x="539999" y="892801"/>
            <a:ext cx="6663602" cy="422881"/>
          </a:xfrm>
          <a:prstGeom prst="rect">
            <a:avLst/>
          </a:prstGeom>
        </p:spPr>
        <p:txBody>
          <a:bodyPr/>
          <a:lstStyle>
            <a:lvl1pPr>
              <a:lnSpc>
                <a:spcPct val="94117"/>
              </a:lnSpc>
              <a:defRPr sz="3400"/>
            </a:lvl1pPr>
          </a:lstStyle>
          <a:p>
            <a:pPr/>
            <a:r>
              <a:t>Titolo Testo</a:t>
            </a:r>
          </a:p>
        </p:txBody>
      </p:sp>
      <p:sp>
        <p:nvSpPr>
          <p:cNvPr id="18" name="Numero diapositiva"/>
          <p:cNvSpPr txBox="1"/>
          <p:nvPr>
            <p:ph type="sldNum" sz="quarter" idx="2"/>
          </p:nvPr>
        </p:nvSpPr>
        <p:spPr>
          <a:xfrm>
            <a:off x="8900026" y="6333132"/>
            <a:ext cx="205458" cy="166762"/>
          </a:xfrm>
          <a:prstGeom prst="rect">
            <a:avLst/>
          </a:prstGeom>
        </p:spPr>
        <p:txBody>
          <a:bodyPr/>
          <a:lstStyle>
            <a:lvl1pPr indent="25400" algn="r">
              <a:defRPr sz="13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Testo"/>
          <p:cNvSpPr txBox="1"/>
          <p:nvPr>
            <p:ph type="title"/>
          </p:nvPr>
        </p:nvSpPr>
        <p:spPr>
          <a:xfrm>
            <a:off x="382931" y="1172032"/>
            <a:ext cx="8378140" cy="33856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r>
              <a:t>Titolo Testo</a:t>
            </a:r>
          </a:p>
        </p:txBody>
      </p:sp>
      <p:sp>
        <p:nvSpPr>
          <p:cNvPr id="35" name="Corpo livello uno…"/>
          <p:cNvSpPr txBox="1"/>
          <p:nvPr>
            <p:ph type="body" sz="quarter" idx="1"/>
          </p:nvPr>
        </p:nvSpPr>
        <p:spPr>
          <a:xfrm>
            <a:off x="1371600" y="3840479"/>
            <a:ext cx="6400800" cy="184674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sz="quarter" idx="1"/>
          </p:nvPr>
        </p:nvSpPr>
        <p:spPr>
          <a:xfrm>
            <a:off x="368631" y="1954477"/>
            <a:ext cx="8411845" cy="184674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5" name="Corpo livello uno…"/>
          <p:cNvSpPr txBox="1"/>
          <p:nvPr>
            <p:ph type="body" sz="quarter" idx="1"/>
          </p:nvPr>
        </p:nvSpPr>
        <p:spPr>
          <a:xfrm>
            <a:off x="457200" y="1577338"/>
            <a:ext cx="3977641" cy="184674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6" name="Google Shape;52;p8"/>
          <p:cNvSpPr txBox="1"/>
          <p:nvPr>
            <p:ph type="body" sz="quarter" idx="21"/>
          </p:nvPr>
        </p:nvSpPr>
        <p:spPr>
          <a:xfrm>
            <a:off x="4709159" y="1577338"/>
            <a:ext cx="3977641" cy="1846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xfrm>
            <a:off x="244651" y="6420182"/>
            <a:ext cx="165237" cy="127001"/>
          </a:xfrm>
          <a:prstGeom prst="rect">
            <a:avLst/>
          </a:prstGeom>
        </p:spPr>
        <p:txBody>
          <a:bodyPr/>
          <a:lstStyle>
            <a:lvl1pPr indent="25400">
              <a:defRPr sz="9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1" name="Google Shape;22;p3"/>
          <p:cNvSpPr/>
          <p:nvPr/>
        </p:nvSpPr>
        <p:spPr>
          <a:xfrm>
            <a:off x="-1" y="6127200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2" name="Corpo livello uno…"/>
          <p:cNvSpPr txBox="1"/>
          <p:nvPr>
            <p:ph type="body" sz="half" idx="1"/>
          </p:nvPr>
        </p:nvSpPr>
        <p:spPr>
          <a:xfrm>
            <a:off x="269998" y="1260000"/>
            <a:ext cx="8683204" cy="1514264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Google Shape;22;p3"/>
          <p:cNvSpPr/>
          <p:nvPr/>
        </p:nvSpPr>
        <p:spPr>
          <a:xfrm>
            <a:off x="-1" y="6127200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269998" y="1260000"/>
            <a:ext cx="8683205" cy="1514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Titolo Testo"/>
          <p:cNvSpPr txBox="1"/>
          <p:nvPr>
            <p:ph type="title"/>
          </p:nvPr>
        </p:nvSpPr>
        <p:spPr>
          <a:xfrm>
            <a:off x="257351" y="147954"/>
            <a:ext cx="8186423" cy="28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67184" cy="1568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048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001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573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145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717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2.xml"/><Relationship Id="rId3" Type="http://schemas.openxmlformats.org/officeDocument/2006/relationships/image" Target="../media/image25.png"/><Relationship Id="rId4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unigens.it/" TargetMode="External"/><Relationship Id="rId3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3.xml"/><Relationship Id="rId3" Type="http://schemas.openxmlformats.org/officeDocument/2006/relationships/image" Target="../media/image31.png"/><Relationship Id="rId4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Relationship Id="rId3" Type="http://schemas.openxmlformats.org/officeDocument/2006/relationships/image" Target="../media/image1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3.png"/><Relationship Id="rId6" Type="http://schemas.openxmlformats.org/officeDocument/2006/relationships/hyperlink" Target="https://www.youtube.com/watch?v=jSTbVnxARYQ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4.xml"/><Relationship Id="rId4" Type="http://schemas.openxmlformats.org/officeDocument/2006/relationships/image" Target="../media/image44.png"/><Relationship Id="rId5" Type="http://schemas.openxmlformats.org/officeDocument/2006/relationships/image" Target="../media/image1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bmp"/><Relationship Id="rId3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https://www.bancaditalia.it/pubblicazioni/quaderni-didattici/index.html?com.dotmarketing.htmlpage.language=102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65;p11" descr="Google Shape;65;p11"/>
          <p:cNvPicPr>
            <a:picLocks noChangeAspect="1"/>
          </p:cNvPicPr>
          <p:nvPr/>
        </p:nvPicPr>
        <p:blipFill>
          <a:blip r:embed="rId2">
            <a:extLst/>
          </a:blip>
          <a:srcRect l="0" t="0" r="32701" b="0"/>
          <a:stretch>
            <a:fillRect/>
          </a:stretch>
        </p:blipFill>
        <p:spPr>
          <a:xfrm>
            <a:off x="-2" y="4045"/>
            <a:ext cx="9144004" cy="428400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Google Shape;66;p11"/>
          <p:cNvSpPr txBox="1"/>
          <p:nvPr>
            <p:ph type="subTitle" sz="quarter" idx="1"/>
          </p:nvPr>
        </p:nvSpPr>
        <p:spPr>
          <a:xfrm>
            <a:off x="400044" y="5295732"/>
            <a:ext cx="5040012" cy="208801"/>
          </a:xfrm>
          <a:prstGeom prst="rect">
            <a:avLst/>
          </a:prstGeom>
        </p:spPr>
        <p:txBody>
          <a:bodyPr/>
          <a:lstStyle>
            <a:lvl1pPr indent="0">
              <a:defRPr sz="1200"/>
            </a:lvl1pPr>
          </a:lstStyle>
          <a:p>
            <a:pPr/>
            <a:r>
              <a:t>lì,…………….</a:t>
            </a:r>
          </a:p>
        </p:txBody>
      </p:sp>
      <p:sp>
        <p:nvSpPr>
          <p:cNvPr id="105" name="Google Shape;68;p11"/>
          <p:cNvSpPr txBox="1"/>
          <p:nvPr>
            <p:ph type="ctrTitle"/>
          </p:nvPr>
        </p:nvSpPr>
        <p:spPr>
          <a:xfrm>
            <a:off x="397800" y="290404"/>
            <a:ext cx="8348399" cy="220335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05255">
              <a:defRPr sz="3300">
                <a:solidFill>
                  <a:srgbClr val="FFFFFF"/>
                </a:solidFill>
              </a:defRPr>
            </a:pPr>
          </a:p>
          <a:p>
            <a:pPr defTabSz="905255">
              <a:defRPr sz="3300">
                <a:solidFill>
                  <a:srgbClr val="FFFFFF"/>
                </a:solidFill>
              </a:defRPr>
            </a:pPr>
            <a:r>
              <a:t>Progetto di Educazione Finanziaria: moneta, risparmio e impatto dei comportamenti</a:t>
            </a:r>
          </a:p>
          <a:p>
            <a:pPr defTabSz="905255">
              <a:defRPr sz="3300">
                <a:solidFill>
                  <a:srgbClr val="FFFFFF"/>
                </a:solidFill>
              </a:defRPr>
            </a:pPr>
          </a:p>
          <a:p>
            <a:pPr defTabSz="905255">
              <a:defRPr b="0" sz="2700">
                <a:solidFill>
                  <a:srgbClr val="FFFFFF"/>
                </a:solidFill>
              </a:defRPr>
            </a:pPr>
          </a:p>
          <a:p>
            <a:pPr defTabSz="905255">
              <a:defRPr b="0" sz="2700">
                <a:solidFill>
                  <a:srgbClr val="FFFFFF"/>
                </a:solidFill>
              </a:defRPr>
            </a:pPr>
            <a:br/>
          </a:p>
        </p:txBody>
      </p:sp>
      <p:pic>
        <p:nvPicPr>
          <p:cNvPr id="106" name="Google Shape;69;p11" descr="Google Shape;69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999" y="6120000"/>
            <a:ext cx="2463488" cy="36000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cuola primaria e secondaria di primo grado"/>
          <p:cNvSpPr txBox="1"/>
          <p:nvPr/>
        </p:nvSpPr>
        <p:spPr>
          <a:xfrm>
            <a:off x="392367" y="1975891"/>
            <a:ext cx="5756220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Classe 5^ scuola primaria_2^ modulo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olo 2"/>
          <p:cNvSpPr txBox="1"/>
          <p:nvPr>
            <p:ph type="title"/>
          </p:nvPr>
        </p:nvSpPr>
        <p:spPr>
          <a:xfrm>
            <a:off x="364819" y="352025"/>
            <a:ext cx="8078955" cy="46737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Moneta e prezzi</a:t>
            </a:r>
          </a:p>
        </p:txBody>
      </p:sp>
      <p:sp>
        <p:nvSpPr>
          <p:cNvPr id="165" name="Rettangolo 3"/>
          <p:cNvSpPr txBox="1"/>
          <p:nvPr/>
        </p:nvSpPr>
        <p:spPr>
          <a:xfrm>
            <a:off x="303072" y="1318844"/>
            <a:ext cx="8654531" cy="2414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moneta semplifica gli scambi commerciali fra persone, imprese e Stati: oggi i prezzi di tutti i beni e di tutti i servizi sono fissati in moneta. </a:t>
            </a: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Con la moneta </a:t>
            </a:r>
            <a:r>
              <a:rPr b="0"/>
              <a:t>(es. euro) </a:t>
            </a:r>
            <a:r>
              <a:t>possiamo confrontare il valore economico dei beni </a:t>
            </a:r>
            <a:r>
              <a:rPr b="0"/>
              <a:t>o</a:t>
            </a:r>
            <a:r>
              <a:t> dei servizi</a:t>
            </a:r>
            <a:r>
              <a:rPr b="0"/>
              <a:t>, cioè il </a:t>
            </a:r>
            <a:r>
              <a:t>loro prezzo</a:t>
            </a:r>
            <a:r>
              <a:rPr b="0"/>
              <a:t>.</a:t>
            </a:r>
          </a:p>
          <a:p>
            <a:pPr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Il prezzo è</a:t>
            </a:r>
            <a:r>
              <a:rPr b="0"/>
              <a:t> infatti </a:t>
            </a:r>
            <a:r>
              <a:t>la quantità di moneta </a:t>
            </a:r>
            <a:r>
              <a:rPr b="0"/>
              <a:t>(es. euro)</a:t>
            </a:r>
            <a:r>
              <a:t> necessaria per acquistare un bene o un servizio</a:t>
            </a:r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Prezzo monetario (o assoluto): </a:t>
            </a:r>
            <a:r>
              <a:rPr b="0"/>
              <a:t>quantità di moneta (es. euro) che serve a comprare un bene o un servizio. È ciò che si intende comunemente con la parola “prezzo”. </a:t>
            </a:r>
            <a:r>
              <a:rPr b="0" i="1"/>
              <a:t>Ad esempio il prezzo di una confezione di biscotti ci dice quanti euro occorrono per acquistarla.</a:t>
            </a:r>
            <a:endParaRPr i="1"/>
          </a:p>
          <a:p>
            <a:pPr>
              <a:defRPr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Prezzo unitario </a:t>
            </a:r>
            <a:r>
              <a:rPr b="0"/>
              <a:t>è</a:t>
            </a:r>
            <a:r>
              <a:t> </a:t>
            </a:r>
            <a:r>
              <a:rPr b="0"/>
              <a:t>il prezzo per unità di misura dei prodotti venduti sfusi: prezzo al chilo, al litro o al metro. </a:t>
            </a:r>
            <a:r>
              <a:rPr b="0" i="1"/>
              <a:t>Ad esempio il prezzo al litro del detersivo ci dice quanti euro occorrono per acquistare un litro di detersivo.</a:t>
            </a:r>
          </a:p>
        </p:txBody>
      </p:sp>
      <p:pic>
        <p:nvPicPr>
          <p:cNvPr id="166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0174" y="3901749"/>
            <a:ext cx="3921372" cy="1932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magine 5" descr="Immagin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6898" y="3867425"/>
            <a:ext cx="3450160" cy="196680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9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olo 2"/>
          <p:cNvSpPr txBox="1"/>
          <p:nvPr>
            <p:ph type="title"/>
          </p:nvPr>
        </p:nvSpPr>
        <p:spPr>
          <a:xfrm>
            <a:off x="257351" y="475046"/>
            <a:ext cx="8186423" cy="33665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Il prezzo totale</a:t>
            </a:r>
          </a:p>
        </p:txBody>
      </p:sp>
      <p:sp>
        <p:nvSpPr>
          <p:cNvPr id="174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5" name="Appare chiaro che il prezzo totale della merce acquistata si ottiene moltiplicando il prezzo unitario per la quantità degli articoli acquistati. Ad esempio se compro 1/2 chilo di fragole che costano €5 al chilo, il prezzo totale sarà di  €2,50…"/>
          <p:cNvSpPr txBox="1"/>
          <p:nvPr/>
        </p:nvSpPr>
        <p:spPr>
          <a:xfrm>
            <a:off x="189024" y="1240367"/>
            <a:ext cx="8765952" cy="152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Appare chiaro che il </a:t>
            </a:r>
            <a:r>
              <a:rPr b="1"/>
              <a:t>prezzo totale</a:t>
            </a:r>
            <a:r>
              <a:t> della merce acquistata </a:t>
            </a:r>
            <a:r>
              <a:rPr b="1"/>
              <a:t>si ottiene moltiplicando il prezzo unitario per la quantità degli articoli acquistati</a:t>
            </a:r>
            <a:r>
              <a:t>. </a:t>
            </a: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Ad esempio se compro 1/2 chilo di fragole che costano €5 al chilo, il prezzo totale sarà di  €2,50</a:t>
            </a:r>
          </a:p>
          <a:p>
            <a:pPr>
              <a:defRPr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Da cui emerge</a:t>
            </a:r>
            <a:r>
              <a:rPr i="1"/>
              <a:t> </a:t>
            </a:r>
            <a:r>
              <a:t>che:</a:t>
            </a:r>
          </a:p>
          <a:p>
            <a:pPr marL="216568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prezzo unitario è dato dal prezzo totale diviso la quantità acquistata</a:t>
            </a:r>
          </a:p>
          <a:p>
            <a:pPr marL="216568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quantità acquistata è data dal prezzo totale diviso il prezzo unitario</a:t>
            </a:r>
          </a:p>
        </p:txBody>
      </p:sp>
      <p:grpSp>
        <p:nvGrpSpPr>
          <p:cNvPr id="178" name="PREZZO TOTALE"/>
          <p:cNvGrpSpPr/>
          <p:nvPr/>
        </p:nvGrpSpPr>
        <p:grpSpPr>
          <a:xfrm>
            <a:off x="3450317" y="3381536"/>
            <a:ext cx="1359501" cy="428940"/>
            <a:chOff x="-1" y="0"/>
            <a:chExt cx="1359500" cy="428939"/>
          </a:xfrm>
        </p:grpSpPr>
        <p:sp>
          <p:nvSpPr>
            <p:cNvPr id="176" name="Rettangolo"/>
            <p:cNvSpPr/>
            <p:nvPr/>
          </p:nvSpPr>
          <p:spPr>
            <a:xfrm>
              <a:off x="-2" y="-1"/>
              <a:ext cx="1359501" cy="428940"/>
            </a:xfrm>
            <a:prstGeom prst="rect">
              <a:avLst/>
            </a:prstGeom>
            <a:solidFill>
              <a:srgbClr val="FFFB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7" name="PREZZO TOTALE"/>
            <p:cNvSpPr txBox="1"/>
            <p:nvPr/>
          </p:nvSpPr>
          <p:spPr>
            <a:xfrm>
              <a:off x="12698" y="74068"/>
              <a:ext cx="1334102" cy="280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PREZZO TOTALE</a:t>
              </a:r>
            </a:p>
          </p:txBody>
        </p:sp>
      </p:grpSp>
      <p:grpSp>
        <p:nvGrpSpPr>
          <p:cNvPr id="181" name="PREZZO UNITARIO"/>
          <p:cNvGrpSpPr/>
          <p:nvPr/>
        </p:nvGrpSpPr>
        <p:grpSpPr>
          <a:xfrm>
            <a:off x="1706533" y="4795719"/>
            <a:ext cx="1596545" cy="428941"/>
            <a:chOff x="0" y="-1"/>
            <a:chExt cx="1596543" cy="428940"/>
          </a:xfrm>
        </p:grpSpPr>
        <p:sp>
          <p:nvSpPr>
            <p:cNvPr id="179" name="Rettangolo arrotondato"/>
            <p:cNvSpPr/>
            <p:nvPr/>
          </p:nvSpPr>
          <p:spPr>
            <a:xfrm>
              <a:off x="-1" y="-2"/>
              <a:ext cx="1596544" cy="428942"/>
            </a:xfrm>
            <a:prstGeom prst="roundRect">
              <a:avLst>
                <a:gd name="adj" fmla="val 44413"/>
              </a:avLst>
            </a:prstGeom>
            <a:solidFill>
              <a:srgbClr val="FF7E7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0" name="PREZZO UNITARIO"/>
            <p:cNvSpPr txBox="1"/>
            <p:nvPr/>
          </p:nvSpPr>
          <p:spPr>
            <a:xfrm>
              <a:off x="62146" y="74068"/>
              <a:ext cx="1472251" cy="280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PREZZO UNITARIO</a:t>
              </a:r>
            </a:p>
          </p:txBody>
        </p:sp>
      </p:grpSp>
      <p:grpSp>
        <p:nvGrpSpPr>
          <p:cNvPr id="184" name="QUANTITA’"/>
          <p:cNvGrpSpPr/>
          <p:nvPr/>
        </p:nvGrpSpPr>
        <p:grpSpPr>
          <a:xfrm>
            <a:off x="5275863" y="4795719"/>
            <a:ext cx="1049904" cy="428941"/>
            <a:chOff x="0" y="-1"/>
            <a:chExt cx="1049903" cy="428940"/>
          </a:xfrm>
        </p:grpSpPr>
        <p:sp>
          <p:nvSpPr>
            <p:cNvPr id="182" name="Rettangolo arrotondato"/>
            <p:cNvSpPr/>
            <p:nvPr/>
          </p:nvSpPr>
          <p:spPr>
            <a:xfrm>
              <a:off x="-1" y="-2"/>
              <a:ext cx="1049904" cy="428942"/>
            </a:xfrm>
            <a:prstGeom prst="roundRect">
              <a:avLst>
                <a:gd name="adj" fmla="val 44413"/>
              </a:avLst>
            </a:prstGeom>
            <a:solidFill>
              <a:srgbClr val="00FD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3" name="QUANTITA’"/>
            <p:cNvSpPr txBox="1"/>
            <p:nvPr/>
          </p:nvSpPr>
          <p:spPr>
            <a:xfrm>
              <a:off x="62146" y="74068"/>
              <a:ext cx="925611" cy="280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QUANTITA’</a:t>
              </a:r>
            </a:p>
          </p:txBody>
        </p:sp>
      </p:grpSp>
      <p:grpSp>
        <p:nvGrpSpPr>
          <p:cNvPr id="187" name="Moltiplico il prezzo unitario per la quantità"/>
          <p:cNvGrpSpPr/>
          <p:nvPr/>
        </p:nvGrpSpPr>
        <p:grpSpPr>
          <a:xfrm>
            <a:off x="3385485" y="3962941"/>
            <a:ext cx="1489175" cy="791534"/>
            <a:chOff x="0" y="-1"/>
            <a:chExt cx="1489174" cy="791532"/>
          </a:xfrm>
        </p:grpSpPr>
        <p:sp>
          <p:nvSpPr>
            <p:cNvPr id="185" name="Ovale"/>
            <p:cNvSpPr/>
            <p:nvPr/>
          </p:nvSpPr>
          <p:spPr>
            <a:xfrm>
              <a:off x="-1" y="-2"/>
              <a:ext cx="1489175" cy="791534"/>
            </a:xfrm>
            <a:prstGeom prst="ellipse">
              <a:avLst/>
            </a:prstGeom>
            <a:solidFill>
              <a:srgbClr val="FFFB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6" name="Moltiplico il prezzo unitario per la quantità"/>
            <p:cNvSpPr txBox="1"/>
            <p:nvPr/>
          </p:nvSpPr>
          <p:spPr>
            <a:xfrm>
              <a:off x="224433" y="81109"/>
              <a:ext cx="1040301" cy="629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Moltiplico il prezzo unitario per la quantità</a:t>
              </a:r>
            </a:p>
          </p:txBody>
        </p:sp>
      </p:grpSp>
      <p:sp>
        <p:nvSpPr>
          <p:cNvPr id="188" name="Linea"/>
          <p:cNvSpPr/>
          <p:nvPr/>
        </p:nvSpPr>
        <p:spPr>
          <a:xfrm flipV="1">
            <a:off x="2448167" y="3872771"/>
            <a:ext cx="1196614" cy="87268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9" name="Linea"/>
          <p:cNvSpPr/>
          <p:nvPr/>
        </p:nvSpPr>
        <p:spPr>
          <a:xfrm flipH="1" flipV="1">
            <a:off x="4701911" y="3888451"/>
            <a:ext cx="841969" cy="84196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90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egnaposto testo 1"/>
          <p:cNvSpPr txBox="1"/>
          <p:nvPr>
            <p:ph type="body" sz="half" idx="1"/>
          </p:nvPr>
        </p:nvSpPr>
        <p:spPr>
          <a:xfrm>
            <a:off x="269999" y="1260000"/>
            <a:ext cx="8683202" cy="1514269"/>
          </a:xfrm>
          <a:prstGeom prst="rect">
            <a:avLst/>
          </a:prstGeom>
        </p:spPr>
        <p:txBody>
          <a:bodyPr/>
          <a:lstStyle>
            <a:lvl1pPr marL="0" indent="152400"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Esercitazione</a:t>
            </a:r>
          </a:p>
        </p:txBody>
      </p:sp>
      <p:sp>
        <p:nvSpPr>
          <p:cNvPr id="193" name="Titolo 2"/>
          <p:cNvSpPr txBox="1"/>
          <p:nvPr>
            <p:ph type="title"/>
          </p:nvPr>
        </p:nvSpPr>
        <p:spPr>
          <a:xfrm>
            <a:off x="257351" y="326582"/>
            <a:ext cx="8186423" cy="3764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Facciamo i conti…….</a:t>
            </a:r>
          </a:p>
        </p:txBody>
      </p:sp>
      <p:pic>
        <p:nvPicPr>
          <p:cNvPr id="194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5701" y="1580363"/>
            <a:ext cx="4450451" cy="429244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6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egnaposto testo 1"/>
          <p:cNvSpPr txBox="1"/>
          <p:nvPr>
            <p:ph type="body" idx="1"/>
          </p:nvPr>
        </p:nvSpPr>
        <p:spPr>
          <a:xfrm>
            <a:off x="257352" y="1125415"/>
            <a:ext cx="8683202" cy="4826978"/>
          </a:xfrm>
          <a:prstGeom prst="rect">
            <a:avLst/>
          </a:prstGeom>
        </p:spPr>
        <p:txBody>
          <a:bodyPr/>
          <a:lstStyle/>
          <a:p>
            <a:pPr marL="0" indent="152400">
              <a:lnSpc>
                <a:spcPct val="80000"/>
              </a:lnSpc>
              <a:buSzTx/>
              <a:buNone/>
              <a:defRPr sz="900"/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L’</a:t>
            </a:r>
            <a:r>
              <a:rPr b="1"/>
              <a:t>andamento dei prezzi</a:t>
            </a:r>
            <a:r>
              <a:t> di un bene è determinato da molte componenti. </a:t>
            </a:r>
          </a:p>
          <a:p>
            <a:pPr marL="0" indent="152400">
              <a:lnSpc>
                <a:spcPct val="80000"/>
              </a:lnSpc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Una delle componenti più importanti è descritta dalla </a:t>
            </a:r>
            <a:r>
              <a:rPr b="1"/>
              <a:t>legge economica della domanda e dell’offerta</a:t>
            </a:r>
          </a:p>
          <a:p>
            <a:pPr marL="0" indent="152400">
              <a:lnSpc>
                <a:spcPct val="80000"/>
              </a:lnSpc>
              <a:buSzTx/>
              <a:buNone/>
              <a:defRPr b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</a:pPr>
            <a:r>
              <a:t>La </a:t>
            </a:r>
            <a:r>
              <a:rPr b="1"/>
              <a:t>domanda</a:t>
            </a:r>
            <a:r>
              <a:t> è la </a:t>
            </a:r>
            <a:r>
              <a:rPr b="1"/>
              <a:t>quantità di prodotto</a:t>
            </a:r>
            <a:r>
              <a:t> (beni o servizi) </a:t>
            </a:r>
            <a:r>
              <a:rPr b="1"/>
              <a:t>che i consumatori</a:t>
            </a:r>
            <a:r>
              <a:t> (chi acquista) </a:t>
            </a:r>
            <a:r>
              <a:rPr b="1"/>
              <a:t>richiedono</a:t>
            </a:r>
            <a:endParaRPr b="1"/>
          </a:p>
          <a:p>
            <a:pPr marL="0" indent="152400">
              <a:lnSpc>
                <a:spcPct val="80000"/>
              </a:lnSpc>
              <a:buSzTx/>
              <a:buNone/>
              <a:defRPr b="1" sz="900"/>
            </a:pPr>
          </a:p>
          <a:p>
            <a:pPr marL="0" indent="152400">
              <a:lnSpc>
                <a:spcPct val="80000"/>
              </a:lnSpc>
              <a:buSzTx/>
              <a:buNone/>
              <a:defRPr b="1" sz="900"/>
            </a:pPr>
          </a:p>
          <a:p>
            <a:pPr marL="0" indent="152400">
              <a:lnSpc>
                <a:spcPct val="80000"/>
              </a:lnSpc>
              <a:buSzTx/>
              <a:buNone/>
              <a:defRPr b="1" sz="900"/>
            </a:pPr>
          </a:p>
          <a:p>
            <a:pPr marL="0" indent="152400">
              <a:lnSpc>
                <a:spcPct val="80000"/>
              </a:lnSpc>
              <a:buSzTx/>
              <a:buNone/>
              <a:defRPr b="1" sz="900"/>
            </a:pPr>
          </a:p>
          <a:p>
            <a:pPr marL="0" indent="152400">
              <a:lnSpc>
                <a:spcPct val="80000"/>
              </a:lnSpc>
              <a:buSzTx/>
              <a:buNone/>
              <a:defRPr b="1" sz="900"/>
            </a:pPr>
          </a:p>
          <a:p>
            <a:pPr marL="0" indent="152400">
              <a:lnSpc>
                <a:spcPct val="80000"/>
              </a:lnSpc>
              <a:buSzTx/>
              <a:buNone/>
              <a:defRPr b="1" sz="900"/>
            </a:pPr>
          </a:p>
          <a:p>
            <a:pPr marL="0" indent="152400">
              <a:lnSpc>
                <a:spcPct val="80000"/>
              </a:lnSpc>
              <a:buSzTx/>
              <a:buNone/>
              <a:defRPr b="1" sz="1400"/>
            </a:pPr>
          </a:p>
          <a:p>
            <a:pPr marL="0" indent="152400">
              <a:buSzTx/>
              <a:buNone/>
              <a:defRPr b="1" sz="1400"/>
            </a:pPr>
          </a:p>
          <a:p>
            <a:pPr marL="0" indent="152400">
              <a:buSzTx/>
              <a:buNone/>
            </a:pPr>
            <a:r>
              <a:t>L’</a:t>
            </a:r>
            <a:r>
              <a:rPr b="1"/>
              <a:t>offerta</a:t>
            </a:r>
            <a:r>
              <a:t> è la </a:t>
            </a:r>
            <a:r>
              <a:rPr b="1"/>
              <a:t>quantità di prodotto</a:t>
            </a:r>
            <a:r>
              <a:t> (beni o servizi) </a:t>
            </a:r>
            <a:r>
              <a:rPr b="1"/>
              <a:t>che viene immessa nel mercato dai produttori</a:t>
            </a:r>
            <a:r>
              <a:t> (chi vende)</a:t>
            </a: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mercato</a:t>
            </a:r>
            <a:r>
              <a:t> è il </a:t>
            </a:r>
            <a:r>
              <a:rPr b="1"/>
              <a:t>luogo fisico o figurato dove avvengono le contrattazioni tra i consumatori ed i produttor</a:t>
            </a:r>
            <a:r>
              <a:t>i</a:t>
            </a:r>
          </a:p>
        </p:txBody>
      </p:sp>
      <p:sp>
        <p:nvSpPr>
          <p:cNvPr id="201" name="Titolo 2"/>
          <p:cNvSpPr txBox="1"/>
          <p:nvPr>
            <p:ph type="title"/>
          </p:nvPr>
        </p:nvSpPr>
        <p:spPr>
          <a:xfrm>
            <a:off x="415777" y="389654"/>
            <a:ext cx="8027997" cy="38770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Andamento dei prezzi - domanda e offerta </a:t>
            </a:r>
          </a:p>
        </p:txBody>
      </p:sp>
      <p:sp>
        <p:nvSpPr>
          <p:cNvPr id="202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3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magine 1" descr="Immagin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2479" y="4831555"/>
            <a:ext cx="3912947" cy="1232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magine 4" descr="Immagin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49309" y="3684820"/>
            <a:ext cx="735262" cy="823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magine 5" descr="Immagin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78712" y="2299878"/>
            <a:ext cx="1462248" cy="805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magine 7" descr="Immagine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24990" y="3484455"/>
            <a:ext cx="1045998" cy="1061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magine 8" descr="Immagine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0362" y="3522910"/>
            <a:ext cx="1514335" cy="1023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magine 9" descr="Immagine 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243002" y="2313233"/>
            <a:ext cx="974845" cy="929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magine 10" descr="Immagine 1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441057" y="3592002"/>
            <a:ext cx="1537556" cy="885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magine 11" descr="Immagine 1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229088" y="2313233"/>
            <a:ext cx="1513581" cy="87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magine 13" descr="Immagine 13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flipH="1">
            <a:off x="5491591" y="3522910"/>
            <a:ext cx="1063838" cy="985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magine 14" descr="Immagine 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069439" y="2261485"/>
            <a:ext cx="1427641" cy="921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magine 16" descr="Immagine 1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1352" y="3522910"/>
            <a:ext cx="1514332" cy="1023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magine 17" descr="Immagine 1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9512" y="2261485"/>
            <a:ext cx="1402624" cy="947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egnaposto testo 1"/>
          <p:cNvSpPr txBox="1"/>
          <p:nvPr>
            <p:ph type="body" idx="1"/>
          </p:nvPr>
        </p:nvSpPr>
        <p:spPr>
          <a:xfrm>
            <a:off x="224075" y="1092860"/>
            <a:ext cx="8695850" cy="502396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Un prezzo</a:t>
            </a:r>
            <a:r>
              <a:rPr b="0"/>
              <a:t> non nasce mai a caso, ma </a:t>
            </a:r>
            <a:r>
              <a:t>è il risultato di un lungo viaggio che ha tante tappe.</a:t>
            </a:r>
            <a:r>
              <a:rPr b="0"/>
              <a:t> È un viaggio lungo e particolare, fatto di materie prime, persone e lavoro, e, come abbiamo già detto, di domanda e offerta.</a:t>
            </a:r>
          </a:p>
          <a:p>
            <a:pPr marL="0" indent="0">
              <a:lnSpc>
                <a:spcPct val="90000"/>
              </a:lnSpc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Facciamo allora l’</a:t>
            </a:r>
            <a:r>
              <a:rPr b="1"/>
              <a:t>esempio</a:t>
            </a:r>
            <a:r>
              <a:t> delle fragole: quali sono i costi per produrre un cestino di fragole?</a:t>
            </a:r>
          </a:p>
          <a:p>
            <a:pPr marL="0" indent="0">
              <a:lnSpc>
                <a:spcPct val="90000"/>
              </a:lnSpc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Ci sono, ad esempio: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gli </a:t>
            </a:r>
            <a:r>
              <a:rPr b="1"/>
              <a:t>agricoltori</a:t>
            </a:r>
            <a:r>
              <a:t> che per coltivare hanno bisogno di piantine, macchinari, concime.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b="1"/>
              <a:t>produttori del cestino </a:t>
            </a:r>
            <a:r>
              <a:t>(macchinari, plastica, ...)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b="1"/>
              <a:t>produttori dell’etichetta </a:t>
            </a:r>
            <a:r>
              <a:t>(macchinari, carta, …)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le </a:t>
            </a:r>
            <a:r>
              <a:rPr b="1"/>
              <a:t>ditte di trasporti </a:t>
            </a:r>
            <a:r>
              <a:t>(che, con loro camion, portano i cestini di fragole nei negozi e nei supermercati)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b="1"/>
              <a:t>venditori</a:t>
            </a:r>
            <a:r>
              <a:t> che metteranno i cestini sugli scaffali per la vendita finale. </a:t>
            </a:r>
          </a:p>
          <a:p>
            <a:pPr marL="0" indent="0">
              <a:lnSpc>
                <a:spcPct val="90000"/>
              </a:lnSpc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E finalmente c’è il </a:t>
            </a:r>
            <a:r>
              <a:rPr b="1"/>
              <a:t>consumatore che acquista</a:t>
            </a:r>
            <a:r>
              <a:t> un cestino di fragole!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>
              <a:lnSpc>
                <a:spcPct val="90000"/>
              </a:lnSpc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lnSpc>
                <a:spcPct val="90000"/>
              </a:lnSpc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Il costo di tutti questi passaggi, nonché la domanda e l’offerta, determinano il prezzo finale di vendita, che è il prezzo che paga il consumatore</a:t>
            </a:r>
            <a:r>
              <a:rPr b="0"/>
              <a:t>.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</a:pPr>
            <a:r>
              <a:t> </a:t>
            </a:r>
          </a:p>
        </p:txBody>
      </p:sp>
      <p:sp>
        <p:nvSpPr>
          <p:cNvPr id="220" name="Titolo 2"/>
          <p:cNvSpPr txBox="1"/>
          <p:nvPr>
            <p:ph type="title"/>
          </p:nvPr>
        </p:nvSpPr>
        <p:spPr>
          <a:xfrm>
            <a:off x="223610" y="415756"/>
            <a:ext cx="8015780" cy="3737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Come nasce un prezzo</a:t>
            </a:r>
          </a:p>
        </p:txBody>
      </p:sp>
      <p:sp>
        <p:nvSpPr>
          <p:cNvPr id="221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3806" y="1479490"/>
            <a:ext cx="1441358" cy="1244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7983" y="3193363"/>
            <a:ext cx="1990042" cy="1322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magine 4" descr="Immagin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78010" y="4985034"/>
            <a:ext cx="2409989" cy="1013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egnaposto testo 1"/>
          <p:cNvSpPr txBox="1"/>
          <p:nvPr>
            <p:ph type="body" idx="1"/>
          </p:nvPr>
        </p:nvSpPr>
        <p:spPr>
          <a:xfrm>
            <a:off x="224075" y="977340"/>
            <a:ext cx="8695850" cy="4859449"/>
          </a:xfrm>
          <a:prstGeom prst="rect">
            <a:avLst/>
          </a:prstGeom>
        </p:spPr>
        <p:txBody>
          <a:bodyPr/>
          <a:lstStyle/>
          <a:p>
            <a:pPr marL="0" indent="152400">
              <a:buSzTx/>
              <a:buNone/>
              <a:defRPr sz="1400"/>
            </a:pPr>
          </a:p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Le stesse cose non hanno ovunque sempre lo stesso prezzo</a:t>
            </a:r>
            <a:r>
              <a:rPr b="0"/>
              <a:t>. 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Ad esempio una bottiglietta d’acqua in un supermercato costa molto meno di quanto costi in un bar, mentre su un treno costa ancora di più</a:t>
            </a:r>
            <a:r>
              <a:rPr i="0"/>
              <a:t>. 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Nei </a:t>
            </a:r>
            <a:r>
              <a:rPr b="1"/>
              <a:t>canali di vendita all’ingrosso</a:t>
            </a:r>
            <a:r>
              <a:t>, destinati alle aziende che poi rivendono o trasformano le merci acquistate, i prezzi sono minori che </a:t>
            </a:r>
            <a:r>
              <a:rPr b="1"/>
              <a:t>nella vendita al dettaglio</a:t>
            </a:r>
            <a:r>
              <a:t>, dove andiamo a comprarli tutti noi consumatori. 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Appena esce dalla fabbrica il prezzo (</a:t>
            </a:r>
            <a:r>
              <a:rPr b="1"/>
              <a:t>prezzo alla produzione</a:t>
            </a:r>
            <a:r>
              <a:t>) poi è ancora inferiore, perché ancora non sono stati calcolati i costi per far arrivare le merci nei negozi e perché i negozianti non vi hanno applicato il “ricarico” necessario a remunerare il loro lavoro. </a:t>
            </a:r>
          </a:p>
          <a:p>
            <a:pPr marL="0" indent="0">
              <a:buSzTx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Sul prezzo incidono</a:t>
            </a:r>
            <a:r>
              <a:rPr b="0"/>
              <a:t> anche: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</a:t>
            </a:r>
            <a:r>
              <a:rPr b="1"/>
              <a:t> qualità delle materie prime</a:t>
            </a:r>
            <a:r>
              <a:t> (gli ingredienti) con cui è fatto il prodotto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processo di lavorazione</a:t>
            </a:r>
            <a:r>
              <a:t> che può richiedere diversi passaggi, ognuno dei quali fa aumentare il prezzo alla produzione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/>
              <a:t> costi sostenuti dal negoziante</a:t>
            </a:r>
            <a:r>
              <a:t> per mettere a disposizione il prodotto richiesto dal cliente (locali di vendita, personale addetto alle vendite, alla contabilità, etc.)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</a:t>
            </a:r>
            <a:r>
              <a:rPr b="1"/>
              <a:t> stagionalità </a:t>
            </a:r>
            <a:r>
              <a:t>delle produzioni</a:t>
            </a:r>
          </a:p>
          <a:p>
            <a:pPr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distanza del luogo di vendita da quello di produzione</a:t>
            </a:r>
            <a:r>
              <a:t> del bene (costi di traporto, logistica, carico e scarico, etc.)</a:t>
            </a:r>
          </a:p>
        </p:txBody>
      </p:sp>
      <p:sp>
        <p:nvSpPr>
          <p:cNvPr id="228" name="Titolo 2"/>
          <p:cNvSpPr txBox="1"/>
          <p:nvPr>
            <p:ph type="title"/>
          </p:nvPr>
        </p:nvSpPr>
        <p:spPr>
          <a:xfrm>
            <a:off x="223610" y="418320"/>
            <a:ext cx="8015780" cy="3737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variabilità dei prezzi</a:t>
            </a:r>
          </a:p>
        </p:txBody>
      </p:sp>
      <p:sp>
        <p:nvSpPr>
          <p:cNvPr id="229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0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egnaposto testo 1"/>
          <p:cNvSpPr txBox="1"/>
          <p:nvPr>
            <p:ph type="body" idx="1"/>
          </p:nvPr>
        </p:nvSpPr>
        <p:spPr>
          <a:xfrm>
            <a:off x="325755" y="1139291"/>
            <a:ext cx="8683202" cy="48746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81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Guardando i depliant di vari supermercati e negozi e </a:t>
            </a:r>
            <a:r>
              <a:rPr b="1"/>
              <a:t>confrontando i prezzi tra loro</a:t>
            </a:r>
            <a:r>
              <a:t>, possiamo ad esempio capire:</a:t>
            </a:r>
          </a:p>
          <a:p>
            <a:pPr>
              <a:lnSpc>
                <a:spcPct val="81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d</a:t>
            </a:r>
            <a:r>
              <a:t>ov’è più conveniente acquistare carne?</a:t>
            </a:r>
          </a:p>
          <a:p>
            <a:pPr>
              <a:lnSpc>
                <a:spcPct val="81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d</a:t>
            </a:r>
            <a:r>
              <a:t>ov’è più conveniente la pasta?</a:t>
            </a:r>
          </a:p>
          <a:p>
            <a:pPr>
              <a:lnSpc>
                <a:spcPct val="81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d</a:t>
            </a:r>
            <a:r>
              <a:t>i quale marca?</a:t>
            </a:r>
          </a:p>
          <a:p>
            <a:pPr>
              <a:lnSpc>
                <a:spcPct val="81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</a:t>
            </a:r>
            <a:r>
              <a:t>hi ha i prezzi unitari più convenienti?</a:t>
            </a:r>
          </a:p>
          <a:p>
            <a:pPr marL="0" indent="0">
              <a:lnSpc>
                <a:spcPct val="81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81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Vediamolo con un </a:t>
            </a:r>
            <a:r>
              <a:rPr b="1"/>
              <a:t>esempio</a:t>
            </a:r>
            <a:r>
              <a:t>:</a:t>
            </a:r>
          </a:p>
          <a:p>
            <a:pPr marL="0" indent="0">
              <a:lnSpc>
                <a:spcPct val="81000"/>
              </a:lnSpc>
              <a:buSzTx/>
              <a:buNone/>
              <a:defRPr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Giorgio sa che nel negozio A e nel negozio B le bottiglie di olio della marca che preferisce hanno lo stesso prezzo, pari a € 7,80 a bottiglia.</a:t>
            </a:r>
          </a:p>
          <a:p>
            <a:pPr marL="0" indent="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Sua moglie gli dice che oggi, </a:t>
            </a:r>
            <a:r>
              <a:rPr b="1"/>
              <a:t>nel negozio A fanno l’offerta “compri 3 e paghi 2”</a:t>
            </a:r>
            <a:r>
              <a:t> e nel </a:t>
            </a:r>
            <a:r>
              <a:rPr b="1"/>
              <a:t>negozio B fanno lo sconto del 40%</a:t>
            </a:r>
            <a:r>
              <a:t>. Giorgio deve compare </a:t>
            </a:r>
            <a:r>
              <a:rPr b="1"/>
              <a:t>3 bottiglie di olio</a:t>
            </a:r>
            <a:r>
              <a:t>. In quale negozio gli conviene comprarle?</a:t>
            </a:r>
          </a:p>
          <a:p>
            <a:pPr marL="0" indent="0">
              <a:lnSpc>
                <a:spcPct val="90000"/>
              </a:lnSpc>
              <a:buSzTx/>
              <a:buNone/>
              <a:defRPr b="1"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  <a:r>
              <a:t>Negozio A</a:t>
            </a:r>
          </a:p>
          <a:p>
            <a:pPr marL="0" indent="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Il prezzo totale delle 3 bottiglie di olio è:   </a:t>
            </a:r>
            <a:r>
              <a:rPr b="1"/>
              <a:t>P(totale A) = 2 x €7,80 = €15,60</a:t>
            </a:r>
          </a:p>
          <a:p>
            <a:pPr marL="0" indent="0">
              <a:lnSpc>
                <a:spcPct val="90000"/>
              </a:lnSpc>
              <a:buSzTx/>
              <a:buNone/>
              <a:defRPr b="1"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  <a:r>
              <a:t>Negozio B</a:t>
            </a:r>
          </a:p>
          <a:p>
            <a:pPr marL="0" indent="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Calcoliamo prima lo sconto “S”:                      S = 40% di 7,80 cioè 40/100 di 7,80 </a:t>
            </a:r>
          </a:p>
          <a:p>
            <a:pPr marL="0" indent="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			              S = (7,80 : 100) x 40 = 0,</a:t>
            </a:r>
            <a:r>
              <a:t>0</a:t>
            </a:r>
            <a:r>
              <a:t>78 x 40 = 3,12</a:t>
            </a:r>
          </a:p>
          <a:p>
            <a:pPr marL="0" indent="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Per ogni bottiglia Giorgio pagherà:                P = 7,80-3,12 = € 4,68</a:t>
            </a:r>
          </a:p>
          <a:p>
            <a:pPr marL="0" indent="0">
              <a:lnSpc>
                <a:spcPct val="90000"/>
              </a:lnSpc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In totale Giorgio per le 3 bottiglie pagherà: </a:t>
            </a:r>
            <a:r>
              <a:rPr b="1"/>
              <a:t>P(totale B) = 3 x €4,68 = €14,68</a:t>
            </a:r>
          </a:p>
          <a:p>
            <a:pPr marL="0" indent="0">
              <a:lnSpc>
                <a:spcPct val="90000"/>
              </a:lnSpc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  <a:r>
              <a:t>Risposta ………………</a:t>
            </a:r>
          </a:p>
        </p:txBody>
      </p:sp>
      <p:sp>
        <p:nvSpPr>
          <p:cNvPr id="233" name="Titolo 2"/>
          <p:cNvSpPr txBox="1"/>
          <p:nvPr>
            <p:ph type="title"/>
          </p:nvPr>
        </p:nvSpPr>
        <p:spPr>
          <a:xfrm>
            <a:off x="326429" y="364137"/>
            <a:ext cx="8135118" cy="37148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Mercati a confronto</a:t>
            </a:r>
          </a:p>
        </p:txBody>
      </p:sp>
      <p:sp>
        <p:nvSpPr>
          <p:cNvPr id="234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5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egnaposto testo 1"/>
          <p:cNvSpPr txBox="1"/>
          <p:nvPr>
            <p:ph type="body" idx="1"/>
          </p:nvPr>
        </p:nvSpPr>
        <p:spPr>
          <a:xfrm>
            <a:off x="309611" y="1195250"/>
            <a:ext cx="8715490" cy="47627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spesa totale</a:t>
            </a:r>
            <a:r>
              <a:t> per l'acquisto di un bene è il prodotto del </a:t>
            </a:r>
            <a:r>
              <a:rPr b="1"/>
              <a:t>costo unitario</a:t>
            </a:r>
            <a:r>
              <a:t> </a:t>
            </a:r>
            <a:r>
              <a:rPr b="1"/>
              <a:t>per la quantità comperata</a:t>
            </a:r>
            <a:r>
              <a:t>.</a:t>
            </a: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E se oltre alle bibite compriamo anche 2 litri di latte sapendo che 1 litro di latte costa €1,80?</a:t>
            </a: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		S(totale)= (€0,50 x 7) + (€1,80 x 2) = €3,50 + €3,60 = €7,10</a:t>
            </a:r>
          </a:p>
          <a:p>
            <a:pPr marL="0" indent="0" defTabSz="81472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14728">
              <a:spcBef>
                <a:spcPts val="0"/>
              </a:spcBef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  <a:r>
              <a:t>Mettiamoci alla prova!</a:t>
            </a:r>
          </a:p>
          <a:p>
            <a:pPr marL="0" indent="0" defTabSz="814728"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La famiglia di Arianna ha comprato un cagnolino. Dallo stesso negozio ha acquistato un pacco di crocchette per cane a 7 euro, una scatola di biscotti per cane a 4 euro e un guinzaglio di 12 euro. Quanto ha speso in totale?</a:t>
            </a:r>
          </a:p>
          <a:p>
            <a:pPr marL="0" indent="0" defTabSz="814728"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		</a:t>
            </a:r>
          </a:p>
        </p:txBody>
      </p:sp>
      <p:sp>
        <p:nvSpPr>
          <p:cNvPr id="238" name="Titolo 2"/>
          <p:cNvSpPr txBox="1"/>
          <p:nvPr>
            <p:ph type="title"/>
          </p:nvPr>
        </p:nvSpPr>
        <p:spPr>
          <a:xfrm>
            <a:off x="310667" y="326991"/>
            <a:ext cx="8186426" cy="40863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Spesa Totale</a:t>
            </a:r>
          </a:p>
        </p:txBody>
      </p:sp>
      <p:pic>
        <p:nvPicPr>
          <p:cNvPr id="239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1132" y="1513983"/>
            <a:ext cx="6282347" cy="277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egnaposto testo 1"/>
          <p:cNvSpPr txBox="1"/>
          <p:nvPr>
            <p:ph type="body" idx="1"/>
          </p:nvPr>
        </p:nvSpPr>
        <p:spPr>
          <a:xfrm>
            <a:off x="269999" y="1075517"/>
            <a:ext cx="8604002" cy="47587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Che tu sia un cassiere o un cliente quando arriva il momento di calcolare il resto cresce sempre un certo imbarazzo.</a:t>
            </a: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5028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5028" defTabSz="724202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Arriva il momento di pagare e, se abbiamo dato un importo maggiore del dovuto, dobbiamo ricevere il </a:t>
            </a:r>
            <a:r>
              <a:rPr b="1"/>
              <a:t>resto</a:t>
            </a:r>
            <a:r>
              <a:t> che è bene saper determinare velocemente, calcolando la </a:t>
            </a:r>
            <a:r>
              <a:rPr b="1"/>
              <a:t>differenza tra le monete/banconote che abbiamo consegnato e la spesa per i beni/servizi acquistati</a:t>
            </a: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  <a:r>
              <a:t>Esempio1</a:t>
            </a: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Spesa di 12 euro, pagamento con banconota da 50,00 euro. Resto: 38 euro</a:t>
            </a:r>
          </a:p>
          <a:p>
            <a:pPr marL="0" indent="5028" defTabSz="724202">
              <a:lnSpc>
                <a:spcPct val="9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Il resto sarà formato sicuramente da 3 euro in moneta ed i restanti 35 euro potrebbero essere 1*5 euro +1*10 euro + 1*20 euro.</a:t>
            </a: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  <a:r>
              <a:t>E se nel portafoglio abbiamo già tante monete e non vogliamo averne altre, cosa possiamo fare?</a:t>
            </a: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  <a:r>
              <a:t>Esempio 2</a:t>
            </a: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Spesa di 16,90 euro, pagamento con banconota da 20,00 euro. Resto 3,10 euro</a:t>
            </a:r>
          </a:p>
          <a:p>
            <a:pPr marL="0" indent="0" defTabSz="724202">
              <a:lnSpc>
                <a:spcPct val="9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Il resto sarà tutto in moneta.</a:t>
            </a:r>
          </a:p>
        </p:txBody>
      </p:sp>
      <p:sp>
        <p:nvSpPr>
          <p:cNvPr id="244" name="Titolo 2"/>
          <p:cNvSpPr txBox="1"/>
          <p:nvPr>
            <p:ph type="title"/>
          </p:nvPr>
        </p:nvSpPr>
        <p:spPr>
          <a:xfrm>
            <a:off x="286958" y="429468"/>
            <a:ext cx="8156817" cy="3626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Come calcolare il resto</a:t>
            </a:r>
          </a:p>
        </p:txBody>
      </p:sp>
      <p:pic>
        <p:nvPicPr>
          <p:cNvPr id="245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2388" y="1259997"/>
            <a:ext cx="3222702" cy="152845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7" name="Screenshot 2023-10-15 alle 17.16.09.png" descr="Screenshot 2023-10-15 alle 17.16.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5576" y="4635890"/>
            <a:ext cx="882668" cy="477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Screenshot 2023-10-15 alle 17.17.10.png" descr="Screenshot 2023-10-15 alle 17.17.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55226" y="5504631"/>
            <a:ext cx="885750" cy="477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olo 2"/>
          <p:cNvSpPr txBox="1"/>
          <p:nvPr>
            <p:ph type="title"/>
          </p:nvPr>
        </p:nvSpPr>
        <p:spPr>
          <a:xfrm>
            <a:off x="370928" y="310614"/>
            <a:ext cx="8072847" cy="4269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Ok… il resto è giusto?</a:t>
            </a:r>
          </a:p>
        </p:txBody>
      </p:sp>
      <p:pic>
        <p:nvPicPr>
          <p:cNvPr id="252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209" y="1122666"/>
            <a:ext cx="2876033" cy="2430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magine 5" descr="Immagin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304" y="3640601"/>
            <a:ext cx="2893843" cy="246581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5" name="Testo"/>
          <p:cNvSpPr txBox="1"/>
          <p:nvPr/>
        </p:nvSpPr>
        <p:spPr>
          <a:xfrm>
            <a:off x="2264317" y="1426981"/>
            <a:ext cx="821116" cy="33273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              </a:t>
            </a:r>
          </a:p>
        </p:txBody>
      </p:sp>
      <p:sp>
        <p:nvSpPr>
          <p:cNvPr id="256" name="Testo"/>
          <p:cNvSpPr txBox="1"/>
          <p:nvPr/>
        </p:nvSpPr>
        <p:spPr>
          <a:xfrm>
            <a:off x="1284081" y="4118724"/>
            <a:ext cx="1068289" cy="3073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         </a:t>
            </a:r>
          </a:p>
        </p:txBody>
      </p:sp>
      <p:sp>
        <p:nvSpPr>
          <p:cNvPr id="257" name="Testo"/>
          <p:cNvSpPr/>
          <p:nvPr/>
        </p:nvSpPr>
        <p:spPr>
          <a:xfrm>
            <a:off x="2171640" y="3951278"/>
            <a:ext cx="846523" cy="332745"/>
          </a:xfrm>
          <a:prstGeom prst="rect">
            <a:avLst/>
          </a:prstGeom>
          <a:solidFill>
            <a:srgbClr val="FFFFFF"/>
          </a:solidFill>
          <a:ln w="25400">
            <a:solidFill>
              <a:srgbClr val="FF26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58" name="Breve esercitazione: calcolare il resto e verificare se è corretto…"/>
          <p:cNvSpPr txBox="1"/>
          <p:nvPr/>
        </p:nvSpPr>
        <p:spPr>
          <a:xfrm>
            <a:off x="3854246" y="1164205"/>
            <a:ext cx="4522397" cy="3481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Breve esercitazione: calcolare il resto e verificare se è corretto</a:t>
            </a: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1^ caso: il resto é di € ………… ed è …………………</a:t>
            </a: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2^ caso: il resto é di € ………… ed è …………………</a:t>
            </a:r>
          </a:p>
        </p:txBody>
      </p:sp>
      <p:pic>
        <p:nvPicPr>
          <p:cNvPr id="259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74;p12"/>
          <p:cNvSpPr txBox="1"/>
          <p:nvPr>
            <p:ph type="title"/>
          </p:nvPr>
        </p:nvSpPr>
        <p:spPr>
          <a:xfrm>
            <a:off x="234000" y="475200"/>
            <a:ext cx="8690400" cy="30636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78571"/>
              </a:lnSpc>
              <a:defRPr sz="2400"/>
            </a:lvl1pPr>
          </a:lstStyle>
          <a:p>
            <a:pPr/>
            <a:r>
              <a:t>Chi è UniGens?</a:t>
            </a:r>
          </a:p>
        </p:txBody>
      </p:sp>
      <p:sp>
        <p:nvSpPr>
          <p:cNvPr id="110" name="Google Shape;75;p12"/>
          <p:cNvSpPr txBox="1"/>
          <p:nvPr>
            <p:ph type="body" idx="1"/>
          </p:nvPr>
        </p:nvSpPr>
        <p:spPr>
          <a:xfrm>
            <a:off x="234000" y="1339198"/>
            <a:ext cx="8460000" cy="4416599"/>
          </a:xfrm>
          <a:prstGeom prst="rect">
            <a:avLst/>
          </a:prstGeom>
        </p:spPr>
        <p:txBody>
          <a:bodyPr/>
          <a:lstStyle/>
          <a:p>
            <a:pPr marL="0" indent="0" algn="just" defTabSz="905255">
              <a:spcBef>
                <a:spcPts val="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È un’</a:t>
            </a:r>
            <a:r>
              <a:rPr b="1">
                <a:solidFill>
                  <a:srgbClr val="00A197"/>
                </a:solidFill>
              </a:rPr>
              <a:t>Organizzazione di Volontariato (</a:t>
            </a:r>
            <a:r>
              <a:rPr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www.unigens.it</a:t>
            </a:r>
            <a:r>
              <a:rPr b="1">
                <a:solidFill>
                  <a:srgbClr val="00A197"/>
                </a:solidFill>
              </a:rPr>
              <a:t>) </a:t>
            </a:r>
            <a:r>
              <a:t>che: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i="0"/>
              <a:t>persegue esclusivamente finalità di </a:t>
            </a:r>
            <a:r>
              <a:rPr b="1" i="0">
                <a:solidFill>
                  <a:srgbClr val="00A197"/>
                </a:solidFill>
              </a:rPr>
              <a:t>solidarietà</a:t>
            </a:r>
            <a:r>
              <a:rPr i="0">
                <a:solidFill>
                  <a:srgbClr val="009DBB"/>
                </a:solidFill>
              </a:rPr>
              <a:t> </a:t>
            </a:r>
            <a:r>
              <a:rPr b="1" i="0">
                <a:solidFill>
                  <a:srgbClr val="00A197"/>
                </a:solidFill>
              </a:rPr>
              <a:t>sociale</a:t>
            </a:r>
            <a:r>
              <a:t>“</a:t>
            </a:r>
            <a:endParaRPr b="1">
              <a:solidFill>
                <a:srgbClr val="00A197"/>
              </a:solidFill>
            </a:endParaRP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</a:t>
            </a:r>
            <a:r>
              <a:t>d oggi conta su circa </a:t>
            </a:r>
            <a:r>
              <a:rPr b="1">
                <a:solidFill>
                  <a:srgbClr val="00A197"/>
                </a:solidFill>
              </a:rPr>
              <a:t>500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volontari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t>attivi che, continuamente aggiornati con specifici percorsi formativi, </a:t>
            </a:r>
            <a:r>
              <a:rPr b="1">
                <a:solidFill>
                  <a:srgbClr val="00A197"/>
                </a:solidFill>
              </a:rPr>
              <a:t>mettono a disposizione competenze ed esperienze</a:t>
            </a:r>
            <a:r>
              <a:t> maturate in anni di attività nel settore bancario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“si propone di contribuire ai processi di </a:t>
            </a:r>
            <a:r>
              <a:rPr b="1">
                <a:solidFill>
                  <a:srgbClr val="00A197"/>
                </a:solidFill>
              </a:rPr>
              <a:t>sviluppo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umano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sociale</a:t>
            </a:r>
            <a:r>
              <a:rPr>
                <a:solidFill>
                  <a:srgbClr val="009DBB"/>
                </a:solidFill>
              </a:rPr>
              <a:t> </a:t>
            </a:r>
            <a:r>
              <a:t>ed </a:t>
            </a:r>
            <a:r>
              <a:rPr b="1">
                <a:solidFill>
                  <a:srgbClr val="00A197"/>
                </a:solidFill>
              </a:rPr>
              <a:t>economico</a:t>
            </a:r>
            <a:r>
              <a:rPr>
                <a:solidFill>
                  <a:srgbClr val="009DBB"/>
                </a:solidFill>
              </a:rPr>
              <a:t> </a:t>
            </a:r>
            <a:r>
              <a:t>supportando, educando ed assistendo persone, famiglie, ed enti in generale, al fine di migliorare la </a:t>
            </a:r>
            <a:r>
              <a:rPr b="1">
                <a:solidFill>
                  <a:srgbClr val="00A197"/>
                </a:solidFill>
              </a:rPr>
              <a:t>consapevolezza</a:t>
            </a:r>
            <a:r>
              <a:rPr>
                <a:solidFill>
                  <a:srgbClr val="009DBB"/>
                </a:solidFill>
              </a:rPr>
              <a:t> </a:t>
            </a:r>
            <a:r>
              <a:t>in </a:t>
            </a:r>
            <a:r>
              <a:rPr b="1">
                <a:solidFill>
                  <a:srgbClr val="00A197"/>
                </a:solidFill>
              </a:rPr>
              <a:t>ambito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finanziario</a:t>
            </a:r>
            <a:r>
              <a:rPr>
                <a:solidFill>
                  <a:srgbClr val="009DBB"/>
                </a:solidFill>
              </a:rPr>
              <a:t> </a:t>
            </a:r>
            <a:r>
              <a:t>e di </a:t>
            </a:r>
            <a:r>
              <a:rPr b="1">
                <a:solidFill>
                  <a:srgbClr val="00A197"/>
                </a:solidFill>
              </a:rPr>
              <a:t>accesso</a:t>
            </a:r>
            <a:r>
              <a:rPr>
                <a:solidFill>
                  <a:srgbClr val="009DBB"/>
                </a:solidFill>
              </a:rPr>
              <a:t> </a:t>
            </a:r>
            <a:r>
              <a:t>al </a:t>
            </a:r>
            <a:r>
              <a:rPr b="1">
                <a:solidFill>
                  <a:srgbClr val="00A197"/>
                </a:solidFill>
              </a:rPr>
              <a:t>credito</a:t>
            </a:r>
            <a:r>
              <a:t>“</a:t>
            </a:r>
            <a:endParaRPr b="1" i="1">
              <a:solidFill>
                <a:srgbClr val="00A197"/>
              </a:solidFill>
            </a:endParaRP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il</a:t>
            </a:r>
            <a:r>
              <a:t> </a:t>
            </a:r>
            <a:r>
              <a:rPr b="1">
                <a:solidFill>
                  <a:srgbClr val="00A197"/>
                </a:solidFill>
              </a:rPr>
              <a:t>principale</a:t>
            </a:r>
            <a:r>
              <a:t> </a:t>
            </a:r>
            <a:r>
              <a:rPr b="1">
                <a:solidFill>
                  <a:srgbClr val="00A197"/>
                </a:solidFill>
              </a:rPr>
              <a:t>ambito</a:t>
            </a:r>
            <a:r>
              <a:t> di intervento è l’educazione finanziaria con: </a:t>
            </a:r>
          </a:p>
          <a:p>
            <a:pPr lvl="1" marL="886395" indent="-528066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b="1" sz="16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interventi</a:t>
            </a:r>
            <a:r>
              <a:rPr b="0">
                <a:solidFill>
                  <a:srgbClr val="000000"/>
                </a:solidFill>
              </a:rPr>
              <a:t> di </a:t>
            </a:r>
            <a:r>
              <a:t>docenza</a:t>
            </a:r>
            <a:r>
              <a:rPr b="0">
                <a:solidFill>
                  <a:srgbClr val="000000"/>
                </a:solidFill>
              </a:rPr>
              <a:t> (studenti PCTO, studenti ITS, Università della Terza età, immigrati, detenuti a fine pena, ecc.) in </a:t>
            </a:r>
            <a:r>
              <a:t>presenza</a:t>
            </a:r>
            <a:r>
              <a:rPr b="0">
                <a:solidFill>
                  <a:srgbClr val="000000"/>
                </a:solidFill>
              </a:rPr>
              <a:t> o da </a:t>
            </a:r>
            <a:r>
              <a:t>remoto</a:t>
            </a:r>
          </a:p>
          <a:p>
            <a:pPr lvl="1" marL="886395" indent="-528066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b="1" sz="16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supporto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individuale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t>piccoli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imprenditori</a:t>
            </a:r>
            <a:r>
              <a:rPr b="0">
                <a:solidFill>
                  <a:srgbClr val="000000"/>
                </a:solidFill>
              </a:rPr>
              <a:t> (attività propedeutiche, avvio attività, sviluppo del business)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Ha una </a:t>
            </a:r>
            <a:r>
              <a:rPr b="1">
                <a:solidFill>
                  <a:srgbClr val="00A197"/>
                </a:solidFill>
              </a:rPr>
              <a:t>sede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centrale</a:t>
            </a:r>
            <a:r>
              <a:t> a </a:t>
            </a:r>
            <a:r>
              <a:rPr b="1">
                <a:solidFill>
                  <a:srgbClr val="00A197"/>
                </a:solidFill>
              </a:rPr>
              <a:t>Milano</a:t>
            </a:r>
            <a:r>
              <a:rPr>
                <a:solidFill>
                  <a:srgbClr val="009DBB"/>
                </a:solidFill>
              </a:rPr>
              <a:t> </a:t>
            </a:r>
            <a:r>
              <a:t>e </a:t>
            </a:r>
            <a:r>
              <a:rPr b="1">
                <a:solidFill>
                  <a:srgbClr val="00A197"/>
                </a:solidFill>
              </a:rPr>
              <a:t>7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sedi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secondarie</a:t>
            </a:r>
            <a:r>
              <a:rPr>
                <a:solidFill>
                  <a:srgbClr val="009DBB"/>
                </a:solidFill>
              </a:rPr>
              <a:t> </a:t>
            </a:r>
            <a:r>
              <a:t>(Milano, Torino, Verona, Bologna, Roma, Napoli, Palermo) </a:t>
            </a:r>
          </a:p>
        </p:txBody>
      </p:sp>
      <p:pic>
        <p:nvPicPr>
          <p:cNvPr id="111" name="Google Shape;76;p12" descr="Google Shape;76;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49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77;p12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egnaposto testo 1"/>
          <p:cNvSpPr txBox="1"/>
          <p:nvPr>
            <p:ph type="body" idx="1"/>
          </p:nvPr>
        </p:nvSpPr>
        <p:spPr>
          <a:xfrm>
            <a:off x="269997" y="1191474"/>
            <a:ext cx="8683206" cy="49279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Possiamo fare acquisti senza usare denaro contante, usando dei </a:t>
            </a:r>
            <a:r>
              <a:rPr b="1"/>
              <a:t>mezzi elettronici</a:t>
            </a:r>
            <a:r>
              <a:t>, cioè la </a:t>
            </a:r>
            <a:r>
              <a:rPr b="1"/>
              <a:t>moneta bancaria</a:t>
            </a:r>
            <a:r>
              <a:t>. Il primo lo teniamo nel portafoglio, il secondo lo utilizziamo attraverso </a:t>
            </a:r>
            <a:r>
              <a:rPr b="1"/>
              <a:t>strumenti di pagamento</a:t>
            </a:r>
            <a:r>
              <a:t>, come le </a:t>
            </a:r>
            <a:r>
              <a:rPr b="1"/>
              <a:t>carte.</a:t>
            </a:r>
          </a:p>
          <a:p>
            <a:pPr marL="0" indent="0">
              <a:lnSpc>
                <a:spcPct val="8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Materialmente sono rappresentate da </a:t>
            </a:r>
            <a:r>
              <a:rPr b="1"/>
              <a:t>tessere di plastica</a:t>
            </a:r>
            <a:r>
              <a:t>, grandi più o meno come una carta da gioco. Se guardiamo bene una carta, non ci sono solo disegni e scritte, ma sono presenti:</a:t>
            </a:r>
          </a:p>
          <a:p>
            <a:pPr marL="0" indent="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lnSpc>
                <a:spcPct val="8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una </a:t>
            </a:r>
            <a:r>
              <a:rPr b="1"/>
              <a:t>banda magnetica</a:t>
            </a:r>
            <a:r>
              <a:t>, che si trova sul retro delle carte ed ha la funzione di fornire le informazioni necessarie per le operazioni per le quali è abilitata, che si leggono «strisciando» la carta</a:t>
            </a:r>
          </a:p>
          <a:p>
            <a:pPr marL="0" indent="0" algn="ctr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e </a:t>
            </a:r>
          </a:p>
          <a:p>
            <a:pPr>
              <a:lnSpc>
                <a:spcPct val="8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un </a:t>
            </a:r>
            <a:r>
              <a:rPr b="1"/>
              <a:t>microchip</a:t>
            </a:r>
            <a:r>
              <a:t>, che si trova sul davanti della carta, serve a proteggere la carta dalle frodi (o truffe) e si usa inserendo (o appoggiando) la carta in un apposito lettore.</a:t>
            </a: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lnSpc>
                <a:spcPct val="80000"/>
              </a:lnSpc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lnSpc>
                <a:spcPct val="80000"/>
              </a:lnSpc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lnSpc>
                <a:spcPct val="80000"/>
              </a:lnSpc>
              <a:buSzPts val="1400"/>
              <a:defRPr sz="1400"/>
            </a:pPr>
          </a:p>
          <a:p>
            <a:pPr>
              <a:lnSpc>
                <a:spcPct val="80000"/>
              </a:lnSpc>
              <a:buSzPts val="1400"/>
              <a:defRPr sz="1400"/>
            </a:pPr>
          </a:p>
          <a:p>
            <a:pPr>
              <a:lnSpc>
                <a:spcPct val="80000"/>
              </a:lnSpc>
              <a:buSzPts val="1400"/>
              <a:defRPr sz="1400"/>
            </a:pPr>
          </a:p>
          <a:p>
            <a:pPr>
              <a:lnSpc>
                <a:spcPct val="80000"/>
              </a:lnSpc>
              <a:buSzPts val="1400"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/>
            </a:pPr>
          </a:p>
          <a:p>
            <a:pPr marL="0" indent="152400">
              <a:lnSpc>
                <a:spcPct val="8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Le  carte si distinguono in:</a:t>
            </a:r>
          </a:p>
          <a:p>
            <a:pPr>
              <a:lnSpc>
                <a:spcPct val="8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carta di debito</a:t>
            </a:r>
          </a:p>
          <a:p>
            <a:pPr>
              <a:lnSpc>
                <a:spcPct val="8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carta di credito</a:t>
            </a:r>
          </a:p>
          <a:p>
            <a:pPr>
              <a:lnSpc>
                <a:spcPct val="80000"/>
              </a:lnSpc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carta prepagata</a:t>
            </a:r>
          </a:p>
        </p:txBody>
      </p:sp>
      <p:sp>
        <p:nvSpPr>
          <p:cNvPr id="264" name="Titolo 2"/>
          <p:cNvSpPr txBox="1"/>
          <p:nvPr>
            <p:ph type="title"/>
          </p:nvPr>
        </p:nvSpPr>
        <p:spPr>
          <a:xfrm>
            <a:off x="257351" y="420339"/>
            <a:ext cx="8186423" cy="4402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moneta elettronica in sostituzione del denaro contante</a:t>
            </a:r>
          </a:p>
        </p:txBody>
      </p:sp>
      <p:pic>
        <p:nvPicPr>
          <p:cNvPr id="265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5154" y="3490557"/>
            <a:ext cx="4100880" cy="167694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7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egnaposto testo 1"/>
          <p:cNvSpPr txBox="1"/>
          <p:nvPr>
            <p:ph type="body" idx="1"/>
          </p:nvPr>
        </p:nvSpPr>
        <p:spPr>
          <a:xfrm>
            <a:off x="193431" y="1046284"/>
            <a:ext cx="8759770" cy="4870940"/>
          </a:xfrm>
          <a:prstGeom prst="rect">
            <a:avLst/>
          </a:prstGeom>
        </p:spPr>
        <p:txBody>
          <a:bodyPr/>
          <a:lstStyle/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Con le carte possiamo effettuare </a:t>
            </a:r>
            <a:r>
              <a:rPr b="1"/>
              <a:t>diverse operazioni direttamente agli sportelli automatici</a:t>
            </a:r>
            <a:r>
              <a:t> delle banche (ATM)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1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92768" indent="-140367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5">
              <a:spcBef>
                <a:spcPts val="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				</a:t>
            </a:r>
          </a:p>
          <a:p>
            <a:pPr lvl="5">
              <a:spcBef>
                <a:spcPts val="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5">
              <a:spcBef>
                <a:spcPts val="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			</a:t>
            </a:r>
          </a:p>
          <a:p>
            <a:pPr lvl="5">
              <a:spcBef>
                <a:spcPts val="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5">
              <a:spcBef>
                <a:spcPts val="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Inoltre possiamo effettuare:</a:t>
            </a:r>
          </a:p>
          <a:p>
            <a:pPr lvl="5" marL="285750" indent="-285750">
              <a:spcBef>
                <a:spcPts val="0"/>
              </a:spcBef>
              <a:buClrTx/>
              <a:buSzPct val="100000"/>
              <a:buChar char="•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acquisto beni e servizi presso esercenti convenzionati</a:t>
            </a:r>
            <a:r>
              <a:rPr b="0"/>
              <a:t> (POS)</a:t>
            </a:r>
          </a:p>
          <a:p>
            <a:pPr lvl="5" marL="285750" indent="-285750">
              <a:spcBef>
                <a:spcPts val="0"/>
              </a:spcBef>
              <a:buClrTx/>
              <a:buSzPct val="1000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5" marL="285750" indent="-285750">
              <a:spcBef>
                <a:spcPts val="0"/>
              </a:spcBef>
              <a:buClrTx/>
              <a:buSzPct val="1000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5" marL="285750" indent="-285750">
              <a:spcBef>
                <a:spcPts val="0"/>
              </a:spcBef>
              <a:buClrTx/>
              <a:buSzPct val="1000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5" marL="285750" indent="-285750">
              <a:spcBef>
                <a:spcPts val="0"/>
              </a:spcBef>
              <a:buClrTx/>
              <a:buSzPct val="1000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5" marL="285750" indent="-285750">
              <a:spcBef>
                <a:spcPts val="0"/>
              </a:spcBef>
              <a:buClrTx/>
              <a:buSzPct val="1000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5" marL="285750" indent="-285750">
              <a:spcBef>
                <a:spcPts val="0"/>
              </a:spcBef>
              <a:buClrTx/>
              <a:buSzPct val="100000"/>
              <a:buChar char="•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acquisto di beni e servizi via interne</a:t>
            </a:r>
            <a:r>
              <a:rPr b="0"/>
              <a:t>t</a:t>
            </a:r>
          </a:p>
        </p:txBody>
      </p:sp>
      <p:sp>
        <p:nvSpPr>
          <p:cNvPr id="270" name="Titolo 2"/>
          <p:cNvSpPr txBox="1"/>
          <p:nvPr>
            <p:ph type="title"/>
          </p:nvPr>
        </p:nvSpPr>
        <p:spPr>
          <a:xfrm>
            <a:off x="372838" y="348588"/>
            <a:ext cx="8070937" cy="4084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Cosa possiamo fare con la carta</a:t>
            </a:r>
          </a:p>
        </p:txBody>
      </p:sp>
      <p:sp>
        <p:nvSpPr>
          <p:cNvPr id="271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3453" y="3538020"/>
            <a:ext cx="2605455" cy="1463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8458" y="4680761"/>
            <a:ext cx="1277662" cy="1290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magine 6" descr="Immagin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9431" y="1623120"/>
            <a:ext cx="3587266" cy="1655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olo 2"/>
          <p:cNvSpPr txBox="1"/>
          <p:nvPr>
            <p:ph type="title"/>
          </p:nvPr>
        </p:nvSpPr>
        <p:spPr>
          <a:xfrm>
            <a:off x="273699" y="342480"/>
            <a:ext cx="8098985" cy="38191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carta di debito</a:t>
            </a:r>
          </a:p>
        </p:txBody>
      </p:sp>
      <p:pic>
        <p:nvPicPr>
          <p:cNvPr id="27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510" y="4661787"/>
            <a:ext cx="1817927" cy="11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0" name="Testo"/>
          <p:cNvSpPr/>
          <p:nvPr/>
        </p:nvSpPr>
        <p:spPr>
          <a:xfrm>
            <a:off x="411834" y="4731482"/>
            <a:ext cx="1323334" cy="1713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281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magine 1" descr="Immagin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0912" y="4656782"/>
            <a:ext cx="2379592" cy="1409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magine 2" descr="Immagin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6270981" y="4614852"/>
            <a:ext cx="2179930" cy="144541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La carta di debito è chiamata da tutti bancomat.…"/>
          <p:cNvSpPr txBox="1"/>
          <p:nvPr/>
        </p:nvSpPr>
        <p:spPr>
          <a:xfrm>
            <a:off x="275307" y="1057275"/>
            <a:ext cx="8784095" cy="3582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05255">
              <a:spcBef>
                <a:spcPts val="1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carta di debito</a:t>
            </a:r>
            <a:r>
              <a:t> è chiamata da tutti </a:t>
            </a:r>
            <a:r>
              <a:rPr b="1"/>
              <a:t>bancomat</a:t>
            </a:r>
            <a:r>
              <a:t>.</a:t>
            </a:r>
          </a:p>
          <a:p>
            <a:pPr defTabSz="905255">
              <a:spcBef>
                <a:spcPts val="1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Si usa per </a:t>
            </a:r>
            <a:r>
              <a:rPr b="1"/>
              <a:t>prelevare denaro contante allo sportello automatico</a:t>
            </a:r>
            <a:r>
              <a:t> o </a:t>
            </a:r>
            <a:r>
              <a:rPr b="1"/>
              <a:t>fare acquisti</a:t>
            </a:r>
            <a:r>
              <a:t>. Per funzionare ha bisogno di:</a:t>
            </a:r>
          </a:p>
          <a:p>
            <a:pPr defTabSz="905255">
              <a:spcBef>
                <a:spcPts val="100"/>
              </a:spcBef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52627" indent="-301752" defTabSz="905255">
              <a:spcBef>
                <a:spcPts val="100"/>
              </a:spcBef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un </a:t>
            </a:r>
            <a:r>
              <a:rPr b="1"/>
              <a:t>PIN</a:t>
            </a:r>
            <a:r>
              <a:t> che significa Personal Identification Number. È un codice segreto fatto di cinque numeri.  Essendo segreto, però, bisogna sempre fare molta attenzione quando lo digitiamo, perché nessuno ci guardi.</a:t>
            </a:r>
          </a:p>
          <a:p>
            <a:pPr algn="ctr" defTabSz="905255">
              <a:spcBef>
                <a:spcPts val="1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e</a:t>
            </a:r>
            <a:endParaRPr sz="600"/>
          </a:p>
          <a:p>
            <a:pPr marL="452627" indent="-301752" defTabSz="905255">
              <a:spcBef>
                <a:spcPts val="100"/>
              </a:spcBef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del </a:t>
            </a:r>
            <a:r>
              <a:rPr b="1"/>
              <a:t>denaro</a:t>
            </a:r>
            <a:r>
              <a:t> che si trova nel conto corrente.</a:t>
            </a:r>
          </a:p>
          <a:p>
            <a:pPr defTabSz="905255">
              <a:spcBef>
                <a:spcPts val="1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  <a:endParaRPr sz="600"/>
          </a:p>
          <a:p>
            <a:pPr defTabSz="905255">
              <a:spcBef>
                <a:spcPts val="1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conto corrente bancario </a:t>
            </a:r>
            <a:r>
              <a:t>ha una grande diffusione perché serve per la gestione del denaro. Funziona come un salvadanaio custodito dalla banca, ma consente di attingere facilmente ai propri risparmi per provvedere alle spese correnti. </a:t>
            </a:r>
          </a:p>
          <a:p>
            <a:pPr defTabSz="905255">
              <a:spcBef>
                <a:spcPts val="100"/>
              </a:spcBef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05255">
              <a:spcBef>
                <a:spcPts val="1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Quando facciamo un prelievo o un’altra operazione presso uno sportello automatico, i soldi vengono subito sottratti dal nostro conto corrente, in tempo reale (</a:t>
            </a:r>
            <a:r>
              <a:rPr b="1"/>
              <a:t>pay now</a:t>
            </a:r>
            <a:r>
              <a:t>), e, per questo motivo, il nome corretto è carta di debito.</a:t>
            </a:r>
          </a:p>
          <a:p>
            <a:pPr defTabSz="905255">
              <a:spcBef>
                <a:spcPts val="1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Lo stesso accade quando usiamo la carta per pagare un acquisto in un negozio o tramite internet: i soldi vengono immediatamente tolti dal nostro conto e depositati su quello del negoziante.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egnaposto testo 1"/>
          <p:cNvSpPr txBox="1"/>
          <p:nvPr>
            <p:ph type="body" idx="1"/>
          </p:nvPr>
        </p:nvSpPr>
        <p:spPr>
          <a:xfrm>
            <a:off x="286906" y="1148085"/>
            <a:ext cx="8570185" cy="48570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La carta di credito</a:t>
            </a:r>
            <a:r>
              <a:rPr b="0"/>
              <a:t> si usa di solito per fare acquisti ed </a:t>
            </a:r>
            <a:r>
              <a:t>è collegata ad un conto corrente</a:t>
            </a:r>
            <a:r>
              <a:rPr b="0"/>
              <a:t>, come la carta di debito, ma </a:t>
            </a:r>
            <a:r>
              <a:t>non provoca subito uno spostamento di denaro</a:t>
            </a:r>
            <a:r>
              <a:rPr b="0"/>
              <a:t>; in pratica si acquista ora e </a:t>
            </a:r>
            <a:r>
              <a:t>si paga il mese successivo (pay later)</a:t>
            </a:r>
            <a:r>
              <a:rPr b="0"/>
              <a:t>.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Ha quindi la </a:t>
            </a:r>
            <a:r>
              <a:rPr b="1"/>
              <a:t>caratteristica di attingere a un “credito” che viene restituito alla banca di mese in mese</a:t>
            </a:r>
            <a:r>
              <a:t>, anziché di volta in volta e, quindi, si possono fare acquisti anche se in quel momento sul conto non c’è il denaro necessario. 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Bisogna comunque </a:t>
            </a:r>
            <a:r>
              <a:rPr b="1"/>
              <a:t>stare attenti a tenere le spese sotto controllo e avere i soldi sul conto corrente quando arriva l’addebito</a:t>
            </a:r>
            <a:r>
              <a:t>! 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Per </a:t>
            </a:r>
            <a:r>
              <a:rPr b="1"/>
              <a:t>autorizzare il pagamento</a:t>
            </a:r>
            <a:r>
              <a:t> il possessore della carta deve </a:t>
            </a:r>
            <a:r>
              <a:rPr b="1"/>
              <a:t>firmare la ricevuta</a:t>
            </a:r>
            <a:r>
              <a:t> oppure </a:t>
            </a:r>
            <a:r>
              <a:rPr b="1"/>
              <a:t>digitare un PIN </a:t>
            </a:r>
            <a:r>
              <a:t>(Personal Identification Number, un codice numerico che è conosciuto solo dal titolare della carta)</a:t>
            </a:r>
          </a:p>
          <a:p>
            <a:pPr marL="0" indent="152400">
              <a:buSzTx/>
              <a:buNone/>
            </a:pPr>
            <a:r>
              <a:t> </a:t>
            </a:r>
          </a:p>
        </p:txBody>
      </p:sp>
      <p:sp>
        <p:nvSpPr>
          <p:cNvPr id="287" name="Titolo 2"/>
          <p:cNvSpPr txBox="1"/>
          <p:nvPr>
            <p:ph type="title"/>
          </p:nvPr>
        </p:nvSpPr>
        <p:spPr>
          <a:xfrm>
            <a:off x="297269" y="432037"/>
            <a:ext cx="8102074" cy="37844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carta di credito</a:t>
            </a:r>
          </a:p>
        </p:txBody>
      </p:sp>
      <p:sp>
        <p:nvSpPr>
          <p:cNvPr id="288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9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9920" y="4026482"/>
            <a:ext cx="3359669" cy="1810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magine 2" descr="Immagin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287" y="3527742"/>
            <a:ext cx="1804912" cy="2397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magine 3" descr="Immagin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11814" y="4026482"/>
            <a:ext cx="3210382" cy="1810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egnaposto testo 1"/>
          <p:cNvSpPr txBox="1"/>
          <p:nvPr>
            <p:ph type="body" idx="1"/>
          </p:nvPr>
        </p:nvSpPr>
        <p:spPr>
          <a:xfrm>
            <a:off x="286907" y="1207885"/>
            <a:ext cx="8570186" cy="4442221"/>
          </a:xfrm>
          <a:prstGeom prst="rect">
            <a:avLst/>
          </a:prstGeom>
        </p:spPr>
        <p:txBody>
          <a:bodyPr/>
          <a:lstStyle/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carta prepagata</a:t>
            </a:r>
            <a:r>
              <a:t> viene </a:t>
            </a:r>
            <a:r>
              <a:rPr b="1"/>
              <a:t>“caricata” in anticipo con i soldi che si vogliono spendere</a:t>
            </a:r>
            <a:r>
              <a:t> ("pay before”) e consente quindi di tenere sempre sotto controllo le spese.</a:t>
            </a:r>
          </a:p>
          <a:p>
            <a:pPr marL="0" indent="0" algn="just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Per tale motivo </a:t>
            </a:r>
            <a:r>
              <a:rPr b="1"/>
              <a:t>questo metodo di pagamento viene anche chiamato "pay before”</a:t>
            </a:r>
            <a:r>
              <a:t>.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È uno </a:t>
            </a:r>
            <a:r>
              <a:rPr b="1"/>
              <a:t>strumento non collegato a un conto corrente</a:t>
            </a:r>
            <a:r>
              <a:t> ed è quindi </a:t>
            </a:r>
            <a:r>
              <a:rPr b="1"/>
              <a:t>adatto per chi deve abituarsi alla gestione del denaro senza rischiare di spendere più del previsto</a:t>
            </a:r>
            <a:r>
              <a:t> o </a:t>
            </a:r>
            <a:r>
              <a:rPr b="1"/>
              <a:t>per fare acquisti in internet</a:t>
            </a:r>
            <a:r>
              <a:t>.</a:t>
            </a:r>
          </a:p>
        </p:txBody>
      </p:sp>
      <p:sp>
        <p:nvSpPr>
          <p:cNvPr id="295" name="Titolo 2"/>
          <p:cNvSpPr txBox="1"/>
          <p:nvPr>
            <p:ph type="title"/>
          </p:nvPr>
        </p:nvSpPr>
        <p:spPr>
          <a:xfrm>
            <a:off x="298034" y="438042"/>
            <a:ext cx="8163513" cy="4061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carta prepagata</a:t>
            </a:r>
          </a:p>
        </p:txBody>
      </p:sp>
      <p:sp>
        <p:nvSpPr>
          <p:cNvPr id="296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7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5892" y="3315179"/>
            <a:ext cx="3716071" cy="2052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magine 2" descr="Immagin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8959" y="3643312"/>
            <a:ext cx="2705101" cy="172403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Rettangolo 3"/>
          <p:cNvSpPr/>
          <p:nvPr/>
        </p:nvSpPr>
        <p:spPr>
          <a:xfrm>
            <a:off x="1283676" y="3824654"/>
            <a:ext cx="1151793" cy="1670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01" name="Rettangolo 4"/>
          <p:cNvSpPr/>
          <p:nvPr/>
        </p:nvSpPr>
        <p:spPr>
          <a:xfrm>
            <a:off x="1160584" y="5073162"/>
            <a:ext cx="1090248" cy="18464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egnaposto testo 1"/>
          <p:cNvSpPr txBox="1"/>
          <p:nvPr>
            <p:ph type="body" idx="1"/>
          </p:nvPr>
        </p:nvSpPr>
        <p:spPr>
          <a:xfrm>
            <a:off x="153612" y="1207890"/>
            <a:ext cx="8570185" cy="4442220"/>
          </a:xfrm>
          <a:prstGeom prst="rect">
            <a:avLst/>
          </a:prstGeom>
        </p:spPr>
        <p:txBody>
          <a:bodyPr/>
          <a:lstStyle/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4" name="Titolo 2"/>
          <p:cNvSpPr txBox="1"/>
          <p:nvPr>
            <p:ph type="title"/>
          </p:nvPr>
        </p:nvSpPr>
        <p:spPr>
          <a:xfrm>
            <a:off x="280262" y="438042"/>
            <a:ext cx="8163512" cy="4061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Seguiamo questo video…..La moneta elettronica</a:t>
            </a:r>
          </a:p>
        </p:txBody>
      </p:sp>
      <p:sp>
        <p:nvSpPr>
          <p:cNvPr id="305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6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La moneta elettronica.mp4" descr="La moneta elettronica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0643" y="1135127"/>
            <a:ext cx="8340626" cy="469160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Video realizzato da Hub Scuola, disponibile all’indirizzo: https://www.youtube.com/watch?v=jSTbVnxARYQ)"/>
          <p:cNvSpPr txBox="1"/>
          <p:nvPr/>
        </p:nvSpPr>
        <p:spPr>
          <a:xfrm>
            <a:off x="63690" y="5857947"/>
            <a:ext cx="5794744" cy="228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Video realizzato da Hub Scuola, disponibile all’indirizzo: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https://www.youtube.com/watch?v=jSTbVnxARYQ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66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0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0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egnaposto testo 1"/>
          <p:cNvSpPr txBox="1"/>
          <p:nvPr>
            <p:ph type="body" sz="half" idx="1"/>
          </p:nvPr>
        </p:nvSpPr>
        <p:spPr>
          <a:xfrm>
            <a:off x="257350" y="1160584"/>
            <a:ext cx="8695853" cy="1613680"/>
          </a:xfrm>
          <a:prstGeom prst="rect">
            <a:avLst/>
          </a:prstGeom>
        </p:spPr>
        <p:txBody>
          <a:bodyPr/>
          <a:lstStyle>
            <a:lvl1pPr marL="0" indent="152400">
              <a:buSzTx/>
              <a:buNone/>
            </a:lvl1pPr>
          </a:lstStyle>
          <a:p>
            <a:pPr/>
            <a:r>
              <a:t>Per finire un semplice problema:</a:t>
            </a:r>
          </a:p>
        </p:txBody>
      </p:sp>
      <p:sp>
        <p:nvSpPr>
          <p:cNvPr id="311" name="Titolo 2"/>
          <p:cNvSpPr txBox="1"/>
          <p:nvPr>
            <p:ph type="title"/>
          </p:nvPr>
        </p:nvSpPr>
        <p:spPr>
          <a:xfrm>
            <a:off x="376516" y="502468"/>
            <a:ext cx="8067258" cy="389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Il dilemma ……. del prelievo all’ATM</a:t>
            </a:r>
          </a:p>
        </p:txBody>
      </p:sp>
      <p:pic>
        <p:nvPicPr>
          <p:cNvPr id="312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8002" y="1472738"/>
            <a:ext cx="5767879" cy="4566233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Numero diapositiva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4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458;p38" descr="Google Shape;458;p38"/>
          <p:cNvPicPr>
            <a:picLocks noChangeAspect="1"/>
          </p:cNvPicPr>
          <p:nvPr/>
        </p:nvPicPr>
        <p:blipFill>
          <a:blip r:embed="rId2">
            <a:extLst/>
          </a:blip>
          <a:srcRect l="0" t="0" r="32701" b="0"/>
          <a:stretch>
            <a:fillRect/>
          </a:stretch>
        </p:blipFill>
        <p:spPr>
          <a:xfrm>
            <a:off x="-2" y="0"/>
            <a:ext cx="9144004" cy="42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Google Shape;461;p38" descr="Google Shape;461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999" y="6120000"/>
            <a:ext cx="2463489" cy="36000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Google Shape;462;p38"/>
          <p:cNvSpPr txBox="1"/>
          <p:nvPr>
            <p:ph type="ctrTitle"/>
          </p:nvPr>
        </p:nvSpPr>
        <p:spPr>
          <a:xfrm>
            <a:off x="2395528" y="1703042"/>
            <a:ext cx="4352944" cy="456728"/>
          </a:xfrm>
          <a:prstGeom prst="rect">
            <a:avLst/>
          </a:prstGeom>
        </p:spPr>
        <p:txBody>
          <a:bodyPr/>
          <a:lstStyle>
            <a:lvl1pPr defTabSz="731519">
              <a:lnSpc>
                <a:spcPct val="72727"/>
              </a:lnSpc>
              <a:defRPr i="1" sz="3500">
                <a:solidFill>
                  <a:srgbClr val="FFFFFF"/>
                </a:solidFill>
              </a:defRPr>
            </a:lvl1pPr>
          </a:lstStyle>
          <a:p>
            <a:pPr/>
            <a:r>
              <a:t>Grazie per l’attenzione!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82;p13"/>
          <p:cNvSpPr txBox="1"/>
          <p:nvPr>
            <p:ph type="body" idx="1"/>
          </p:nvPr>
        </p:nvSpPr>
        <p:spPr>
          <a:xfrm>
            <a:off x="233998" y="1291925"/>
            <a:ext cx="8690404" cy="42741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“ll presente modulo formativo (di seguito “Modulo”) ha solo finalità didattiche. Le stime e le valutazioni contenute nel presente Modulo rappresentano l’opinione autonoma e indipendente di UniGens – Organizzazione di Volontariato (di seguito “UniGens”) e si basano su dati e informazioni tratte da fonti che UniGens ritiene attendibili (che vengono specificamente citate), ma sulle quali non rilascia alcuna garanzia e non si assume alcuna responsabilità circa la loro completezza, correttezza e veridicità. I contenuti del Modulo sono offerti da UniGens puramente a scopo didattico/informativo e non devono essere considerati in alcun modo sostitutivi di una eventuale specifica e personale consulenza rilasciata  da Istituti di  Credito direttamente al singolo interessato. Le informazioni e i dati forniti sono da considerarsi aggiornati alla data riportata nel Modulo.</a:t>
            </a:r>
          </a:p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UniGens si riserva il diritto di aggiornare/modificare i dati e le informazioni espresse nel Modulo in qualsiasi momento senza alcun preavviso.</a:t>
            </a:r>
          </a:p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I contenuti del Modulo - comprensivi di dati, notizie, informazioni, immagini, grafici, disegni, marchi e nomi a dominio - sono di proprietà di UniGens, se non diversamente indicato, coperti da copyright e dalla normativa in materia di proprietà industriale. Non è concessa alcuna licenza né diritto d'uso e pertanto non è consentito riprodurne i contenuti, in tutto o in parte, su alcun supporto, copiarli, pubblicarli e utilizzarli a scopo commerciale senza preventiva autorizzazione scritta di UniGens, salva la possibilità di farne copia per uso esclusivamente personale”.</a:t>
            </a:r>
          </a:p>
        </p:txBody>
      </p:sp>
      <p:sp>
        <p:nvSpPr>
          <p:cNvPr id="115" name="Google Shape;83;p13"/>
          <p:cNvSpPr txBox="1"/>
          <p:nvPr>
            <p:ph type="title"/>
          </p:nvPr>
        </p:nvSpPr>
        <p:spPr>
          <a:xfrm>
            <a:off x="234000" y="475200"/>
            <a:ext cx="8690400" cy="30636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78571"/>
              </a:lnSpc>
              <a:defRPr sz="2400"/>
            </a:lvl1pPr>
          </a:lstStyle>
          <a:p>
            <a:pPr/>
            <a:r>
              <a:t>Disclaimer</a:t>
            </a:r>
          </a:p>
        </p:txBody>
      </p:sp>
      <p:pic>
        <p:nvPicPr>
          <p:cNvPr id="116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Google Shape;86;p13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egnaposto numero diapositiva 1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" name="Segnaposto testo 2"/>
          <p:cNvSpPr txBox="1"/>
          <p:nvPr>
            <p:ph type="body" idx="1"/>
          </p:nvPr>
        </p:nvSpPr>
        <p:spPr>
          <a:xfrm>
            <a:off x="257352" y="1200985"/>
            <a:ext cx="8479327" cy="44560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05255">
              <a:lnSpc>
                <a:spcPct val="81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moneta</a:t>
            </a:r>
            <a:r>
              <a:t> che oggi utilizziamo (moneta legale) è l’</a:t>
            </a:r>
            <a:r>
              <a:rPr b="1"/>
              <a:t>euro (€). Il contante è entrato in circolazione il 1</a:t>
            </a:r>
            <a:r>
              <a:rPr b="1" baseline="30123"/>
              <a:t>°</a:t>
            </a:r>
            <a:r>
              <a:rPr b="1"/>
              <a:t> gennaio 2002</a:t>
            </a:r>
            <a:r>
              <a:t>, quando ha sostituito le banconote e le monete denominate nelle valute nazionali (lira italiana, franco belga, marco tedesco...) a un tasso di conversione fisso (il tasso di cambio di 1 euro è 1.936,27 lire).</a:t>
            </a:r>
          </a:p>
          <a:p>
            <a:pPr marL="0" indent="0" defTabSz="905255">
              <a:lnSpc>
                <a:spcPct val="81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lnSpc>
                <a:spcPct val="81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moneta è:</a:t>
            </a:r>
          </a:p>
          <a:p>
            <a:pPr marL="282892" indent="-282892" defTabSz="905255">
              <a:lnSpc>
                <a:spcPct val="81000"/>
              </a:lnSpc>
              <a:spcBef>
                <a:spcPts val="100"/>
              </a:spcBef>
              <a:buClrTx/>
              <a:buSzPct val="1000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mezzo di scambio</a:t>
            </a:r>
            <a:r>
              <a:rPr b="0"/>
              <a:t> (o mezzo di pagamento)</a:t>
            </a:r>
          </a:p>
          <a:p>
            <a:pPr marL="282892" indent="-282892" defTabSz="905255">
              <a:lnSpc>
                <a:spcPct val="81000"/>
              </a:lnSpc>
              <a:spcBef>
                <a:spcPts val="100"/>
              </a:spcBef>
              <a:buClrTx/>
              <a:buSzPct val="1000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unità di conto (cioè unità di misura)</a:t>
            </a:r>
          </a:p>
          <a:p>
            <a:pPr marL="282892" indent="-282892" defTabSz="905255">
              <a:lnSpc>
                <a:spcPct val="81000"/>
              </a:lnSpc>
              <a:spcBef>
                <a:spcPts val="100"/>
              </a:spcBef>
              <a:buClrTx/>
              <a:buSzPct val="1000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riserva di valore</a:t>
            </a:r>
          </a:p>
          <a:p>
            <a:pPr marL="0" indent="150876" defTabSz="905255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Le </a:t>
            </a:r>
            <a:r>
              <a:rPr b="1"/>
              <a:t>entrate</a:t>
            </a:r>
            <a:r>
              <a:t> di denaro di una famiglia in un dato periodo di tempo rappresentano il </a:t>
            </a:r>
            <a:r>
              <a:rPr b="1"/>
              <a:t>reddito</a:t>
            </a:r>
            <a:r>
              <a:t>. </a:t>
            </a:r>
          </a:p>
          <a:p>
            <a:pPr marL="0" indent="0" defTabSz="905255">
              <a:lnSpc>
                <a:spcPct val="90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lnSpc>
                <a:spcPct val="90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reddito è rappresentato dallo </a:t>
            </a:r>
            <a:r>
              <a:rPr b="1"/>
              <a:t>stipendio, </a:t>
            </a:r>
            <a:r>
              <a:t>dalla</a:t>
            </a:r>
            <a:r>
              <a:rPr b="1"/>
              <a:t> pensione, </a:t>
            </a:r>
            <a:r>
              <a:t>dai </a:t>
            </a:r>
            <a:r>
              <a:rPr b="1"/>
              <a:t>profitti</a:t>
            </a:r>
            <a:r>
              <a:t> di un imprenditore (guadagni di un costruttore, di un commerciante, etc.), da un </a:t>
            </a:r>
            <a:r>
              <a:rPr b="1"/>
              <a:t>onorario </a:t>
            </a:r>
            <a:r>
              <a:t>(compenso per avvocato, notaio, medico, etc.) o da </a:t>
            </a:r>
            <a:r>
              <a:rPr b="1"/>
              <a:t>altri tipi di rendite</a:t>
            </a:r>
            <a:r>
              <a:t>, come ad esempio l'affitto di un immobile.</a:t>
            </a:r>
          </a:p>
          <a:p>
            <a:pPr marL="0" indent="0" defTabSz="905255">
              <a:lnSpc>
                <a:spcPct val="90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lnSpc>
                <a:spcPct val="90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E’ sempre </a:t>
            </a:r>
            <a:r>
              <a:rPr b="1"/>
              <a:t>opportuno adattare le spese ai guadagni ottenuti</a:t>
            </a:r>
            <a:r>
              <a:t>, altrimenti  si corre il rischio di vivere al di sopra delle proprie possibilità per poi ritrovarsi con debiti da pagare.</a:t>
            </a:r>
            <a:endParaRPr>
              <a:solidFill>
                <a:srgbClr val="4D5156"/>
              </a:solidFill>
            </a:endParaRPr>
          </a:p>
          <a:p>
            <a:pPr marL="0" indent="0" defTabSz="905255">
              <a:lnSpc>
                <a:spcPct val="90000"/>
              </a:lnSpc>
              <a:spcBef>
                <a:spcPts val="100"/>
              </a:spcBef>
              <a:buSzTx/>
              <a:buNone/>
              <a:defRPr sz="1400">
                <a:solidFill>
                  <a:srgbClr val="4D515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lnSpc>
                <a:spcPct val="90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Primo passo essenziale: </a:t>
            </a:r>
            <a:r>
              <a:rPr b="1"/>
              <a:t>non confondere i</a:t>
            </a:r>
            <a:r>
              <a:t> </a:t>
            </a:r>
            <a:r>
              <a:rPr b="1"/>
              <a:t>bisogni</a:t>
            </a:r>
            <a:r>
              <a:t>, ciò di cui non possiamo fare a meno, </a:t>
            </a:r>
            <a:r>
              <a:rPr b="1"/>
              <a:t>con i desideri</a:t>
            </a:r>
            <a:r>
              <a:t>, ossia quello che ci piacerebbe avere</a:t>
            </a:r>
          </a:p>
        </p:txBody>
      </p:sp>
      <p:sp>
        <p:nvSpPr>
          <p:cNvPr id="121" name="Titolo 3"/>
          <p:cNvSpPr txBox="1"/>
          <p:nvPr>
            <p:ph type="title"/>
          </p:nvPr>
        </p:nvSpPr>
        <p:spPr>
          <a:xfrm>
            <a:off x="257352" y="376744"/>
            <a:ext cx="8479327" cy="363582"/>
          </a:xfrm>
          <a:prstGeom prst="rect">
            <a:avLst/>
          </a:prstGeom>
        </p:spPr>
        <p:txBody>
          <a:bodyPr/>
          <a:lstStyle>
            <a:lvl1pPr defTabSz="734885">
              <a:defRPr sz="2376"/>
            </a:lvl1pPr>
          </a:lstStyle>
          <a:p>
            <a:pPr/>
            <a:r>
              <a:t>Riassunto degli argomenti trattati nel 1 ^ modulo                           1/2</a:t>
            </a:r>
          </a:p>
        </p:txBody>
      </p:sp>
      <p:pic>
        <p:nvPicPr>
          <p:cNvPr id="122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4" y="6417609"/>
            <a:ext cx="1108573" cy="162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gnaposto numero diapositiva 1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5" name="Segnaposto testo 2"/>
          <p:cNvSpPr txBox="1"/>
          <p:nvPr>
            <p:ph type="body" idx="1"/>
          </p:nvPr>
        </p:nvSpPr>
        <p:spPr>
          <a:xfrm>
            <a:off x="202222" y="1200985"/>
            <a:ext cx="8739555" cy="4918461"/>
          </a:xfrm>
          <a:prstGeom prst="rect">
            <a:avLst/>
          </a:prstGeom>
          <a:blipFill>
            <a:blip r:embed="rId2"/>
          </a:blipFill>
        </p:spPr>
        <p:txBody>
          <a:bodyPr/>
          <a:lstStyle/>
          <a:p>
            <a:pPr marL="0" indent="92607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Il prezzo è</a:t>
            </a:r>
            <a:r>
              <a:rPr b="0"/>
              <a:t> </a:t>
            </a:r>
            <a:r>
              <a:t>la quantità di moneta necessaria per acquistare un bene o un servizio</a:t>
            </a:r>
            <a:r>
              <a:rPr b="0"/>
              <a:t>. In linea generale il </a:t>
            </a:r>
            <a:r>
              <a:t>prezzo</a:t>
            </a:r>
            <a:r>
              <a:rPr b="0"/>
              <a:t> di un prodotto o servizio è:</a:t>
            </a:r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				P=Costo di produzione + Margine di guadagno (%)</a:t>
            </a:r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potere d'acquisto</a:t>
            </a:r>
            <a:r>
              <a:t> rappresenta </a:t>
            </a:r>
            <a:r>
              <a:rPr b="1"/>
              <a:t>la quantità di beni e servizi che possono essere acquistati con una unità di moneta. </a:t>
            </a:r>
            <a:r>
              <a:t>Rappresenta il reddito disponibile delle famiglie in termini reali, utile per acquistare una quantità di beni e servizi.</a:t>
            </a:r>
            <a:endParaRPr b="1"/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Una formula con la quale è possibile fare una sintesi del potere d’acquisto è:</a:t>
            </a:r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algn="ctr" defTabSz="555644">
              <a:lnSpc>
                <a:spcPct val="8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Pa = 1/P</a:t>
            </a:r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nella quale Pa indica il potere d’acquisto e P il prezzo della merce. Le due grandezze sono inversamente proporzionali.</a:t>
            </a:r>
          </a:p>
          <a:p>
            <a:pPr marL="0" indent="149367" defTabSz="896202">
              <a:lnSpc>
                <a:spcPct val="8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b="1" i="1" sz="1386">
                <a:latin typeface="Calibri"/>
                <a:ea typeface="Calibri"/>
                <a:cs typeface="Calibri"/>
                <a:sym typeface="Calibri"/>
              </a:defRPr>
            </a:pPr>
            <a:r>
              <a:t>Esercizio:</a:t>
            </a: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i="1" sz="1386">
                <a:latin typeface="Calibri"/>
                <a:ea typeface="Calibri"/>
                <a:cs typeface="Calibri"/>
                <a:sym typeface="Calibri"/>
              </a:defRPr>
            </a:pPr>
            <a:r>
              <a:t>Una famiglia con 5 persone spende 10 euro per acquistare 10 kg di biscotti della marca Jolly Premium. Se il mese successivo il prezzo degli stessi biscotti aumenta da 1 a 2 euro al kg, la famiglia con 10 euro quanti kg di biscotti potrà acquistare? Il potere di acquisto è aumentato o è diminuito? Cosa può fare la famiglia?</a:t>
            </a:r>
          </a:p>
          <a:p>
            <a:pPr marL="0" indent="0" defTabSz="555644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L'</a:t>
            </a:r>
            <a:r>
              <a:rPr b="1"/>
              <a:t>inflazione</a:t>
            </a:r>
            <a:r>
              <a:t> è l'</a:t>
            </a:r>
            <a:r>
              <a:rPr b="1"/>
              <a:t>aumento generalizzato dei prezzi dei beni</a:t>
            </a:r>
            <a:r>
              <a:t> (cibo, energia elettrica, carburanti, ecc.) </a:t>
            </a:r>
            <a:r>
              <a:rPr b="1"/>
              <a:t>e dei servizi</a:t>
            </a:r>
            <a:r>
              <a:t> (un taglio di capelli, un biglietto del treno, ecc.).</a:t>
            </a: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L'inflazione non riguarda quindi il prezzo di singoli prodotti ma </a:t>
            </a:r>
            <a:r>
              <a:rPr b="1"/>
              <a:t>interessa molti beni e servizi</a:t>
            </a:r>
            <a:r>
              <a:t>.</a:t>
            </a: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L'aumento dei prezzi fa diminuire la quantità di beni o servizi che possiamo acquistare con i nostri soldi</a:t>
            </a:r>
            <a:r>
              <a:rPr b="0"/>
              <a:t>: per questo si dice che l'inflazione </a:t>
            </a:r>
            <a:r>
              <a:t>riduce il valore della moneta nel tempo</a:t>
            </a:r>
            <a:r>
              <a:rPr b="0"/>
              <a:t>.</a:t>
            </a: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lnSpc>
                <a:spcPct val="80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Il contrario dell'inflazione, cioè la diminuzione generalizzata dei prezzi, viene definita </a:t>
            </a:r>
            <a:r>
              <a:rPr b="1"/>
              <a:t>deflazione</a:t>
            </a:r>
            <a:r>
              <a:t>.</a:t>
            </a:r>
          </a:p>
        </p:txBody>
      </p:sp>
      <p:sp>
        <p:nvSpPr>
          <p:cNvPr id="126" name="Titolo 3"/>
          <p:cNvSpPr txBox="1"/>
          <p:nvPr>
            <p:ph type="title"/>
          </p:nvPr>
        </p:nvSpPr>
        <p:spPr>
          <a:xfrm>
            <a:off x="257352" y="376744"/>
            <a:ext cx="8501886" cy="474337"/>
          </a:xfrm>
          <a:prstGeom prst="rect">
            <a:avLst/>
          </a:prstGeom>
        </p:spPr>
        <p:txBody>
          <a:bodyPr/>
          <a:lstStyle>
            <a:lvl1pPr defTabSz="869044">
              <a:defRPr sz="2400"/>
            </a:lvl1pPr>
          </a:lstStyle>
          <a:p>
            <a:pPr/>
            <a:r>
              <a:t>Riassunto degli argomenti trattati nel 1^ modulo                           2/2</a:t>
            </a:r>
          </a:p>
        </p:txBody>
      </p:sp>
      <p:pic>
        <p:nvPicPr>
          <p:cNvPr id="127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4" y="6417609"/>
            <a:ext cx="1108573" cy="162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egnaposto numero diapositiva 1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" name="Segnaposto testo 2"/>
          <p:cNvSpPr txBox="1"/>
          <p:nvPr>
            <p:ph type="body" idx="1"/>
          </p:nvPr>
        </p:nvSpPr>
        <p:spPr>
          <a:xfrm>
            <a:off x="134555" y="1200985"/>
            <a:ext cx="8479328" cy="4456030"/>
          </a:xfrm>
          <a:prstGeom prst="rect">
            <a:avLst/>
          </a:prstGeom>
        </p:spPr>
        <p:txBody>
          <a:bodyPr/>
          <a:lstStyle/>
          <a:p>
            <a:pPr marL="0" indent="94488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94488" defTabSz="566927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Comprendere il valore del denaro</a:t>
            </a:r>
            <a:r>
              <a:rPr b="0"/>
              <a:t>:</a:t>
            </a:r>
          </a:p>
          <a:p>
            <a:pPr marL="283462" indent="-188975" defTabSz="566927">
              <a:spcBef>
                <a:spcPts val="100"/>
              </a:spcBef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conoscere il concetto di “bene pubblico” e sapere che il costo è sostenuto dalla collettività</a:t>
            </a:r>
          </a:p>
          <a:p>
            <a:pPr marL="0" indent="0" defTabSz="566927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94488" defTabSz="566927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Gestire e controllare le transazioni di carattere economico-finanziario</a:t>
            </a:r>
            <a:r>
              <a:rPr b="0"/>
              <a:t>:</a:t>
            </a:r>
          </a:p>
          <a:p>
            <a:pPr marL="283462" indent="-188975" defTabSz="566927">
              <a:spcBef>
                <a:spcPts val="100"/>
              </a:spcBef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saper definire un prezzo unitario</a:t>
            </a:r>
          </a:p>
          <a:p>
            <a:pPr marL="283462" indent="-188975" defTabSz="566927">
              <a:spcBef>
                <a:spcPts val="100"/>
              </a:spcBef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utilizzare contanti e calcolare correttamente un resto</a:t>
            </a:r>
          </a:p>
          <a:p>
            <a:pPr marL="283462" indent="-188975" defTabSz="566927">
              <a:spcBef>
                <a:spcPts val="100"/>
              </a:spcBef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conoscere l’esistenza di pagamenti alternativi al contante</a:t>
            </a:r>
          </a:p>
        </p:txBody>
      </p:sp>
      <p:sp>
        <p:nvSpPr>
          <p:cNvPr id="131" name="Titolo 3"/>
          <p:cNvSpPr txBox="1"/>
          <p:nvPr>
            <p:ph type="title"/>
          </p:nvPr>
        </p:nvSpPr>
        <p:spPr>
          <a:xfrm>
            <a:off x="257352" y="376744"/>
            <a:ext cx="8233734" cy="474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Indice per argomenti_ 2^ modulo_classe 5^ scuola primaria</a:t>
            </a:r>
          </a:p>
        </p:txBody>
      </p:sp>
      <p:pic>
        <p:nvPicPr>
          <p:cNvPr id="132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Nota: ove non diversamente indicato nelle singole slide, il materiale di riferimento per gli argomenti trattati in questo modulo sono stati desunti/elaborati da “I quaderni didattici della Banca d’Italia” disponibili all’indirizzo https://www.bancaditali"/>
          <p:cNvSpPr txBox="1"/>
          <p:nvPr/>
        </p:nvSpPr>
        <p:spPr>
          <a:xfrm>
            <a:off x="105964" y="5443182"/>
            <a:ext cx="8932073" cy="39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Nota: ove non diversamente indicato nelle singole slide, il materiale di riferimento per gli argomenti trattati in questo modulo sono stati desunti/elaborati da “I quaderni didattici della Banca d’Italia” disponibili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https://www.bancaditalia.it/pubblicazioni/quaderni-didattici/index.html?com.dotmarketing.htmlpage.language=102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egnaposto testo 1"/>
          <p:cNvSpPr txBox="1"/>
          <p:nvPr>
            <p:ph type="body" idx="1"/>
          </p:nvPr>
        </p:nvSpPr>
        <p:spPr>
          <a:xfrm>
            <a:off x="167054" y="1151713"/>
            <a:ext cx="8809892" cy="49088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libro, la t-shirt, lo zaino, la casa, l’automobile, la nostra spesa quotidiana, … sono tutte cose che abbiamo acquistato con il nostro reddito o con i nostri risparmi e, quindi, a ragion veduta, le riteniamo nostre e le utilizziamo, le teniamo in ordine, le manuteniamo …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Immaginiamo di andare in bicicletta in un parco della nostra città</a:t>
            </a:r>
            <a:r>
              <a:rPr b="0"/>
              <a:t>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La bicicletta è nostra, ma il parco di chi è? Chi lo ha pagato? Chi paga la potatura degli alberi o la manutenzione della stradina?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nostra sensazione è quella di poter utilizzare e consumare il parco senza aver pagato e senza continuare a pagare alcun prezzo.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 beni sono di </a:t>
            </a:r>
            <a:r>
              <a:rPr b="1"/>
              <a:t>due tipi</a:t>
            </a:r>
            <a:r>
              <a:t>:</a:t>
            </a:r>
          </a:p>
          <a:p>
            <a:pPr marL="603504" indent="-301752" defTabSz="905255">
              <a:spcBef>
                <a:spcPts val="100"/>
              </a:spcBef>
              <a:buClrTx/>
              <a:buSzPts val="14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beni privati </a:t>
            </a:r>
            <a:r>
              <a:rPr b="0"/>
              <a:t>(nel nostro caso la bicicletta)</a:t>
            </a:r>
          </a:p>
          <a:p>
            <a:pPr marL="603504" indent="-301752" defTabSz="905255">
              <a:spcBef>
                <a:spcPts val="100"/>
              </a:spcBef>
              <a:buClrTx/>
              <a:buSzPts val="14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beni</a:t>
            </a:r>
            <a:r>
              <a:rPr b="0"/>
              <a:t> </a:t>
            </a:r>
            <a:r>
              <a:t>pubblici </a:t>
            </a:r>
            <a:r>
              <a:rPr b="0"/>
              <a:t>(nel nostro caso il parco cittadino)</a:t>
            </a:r>
          </a:p>
        </p:txBody>
      </p:sp>
      <p:sp>
        <p:nvSpPr>
          <p:cNvPr id="136" name="Titolo 2"/>
          <p:cNvSpPr txBox="1"/>
          <p:nvPr>
            <p:ph type="title"/>
          </p:nvPr>
        </p:nvSpPr>
        <p:spPr>
          <a:xfrm>
            <a:off x="181572" y="363723"/>
            <a:ext cx="8164454" cy="42834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 beni privati e i beni pubblici</a:t>
            </a:r>
          </a:p>
        </p:txBody>
      </p:sp>
      <p:pic>
        <p:nvPicPr>
          <p:cNvPr id="137" name="Immagine 6" descr="Immagin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0777" y="2136489"/>
            <a:ext cx="2867584" cy="205944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Numero diapositiva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olo 2"/>
          <p:cNvSpPr txBox="1"/>
          <p:nvPr>
            <p:ph type="title"/>
          </p:nvPr>
        </p:nvSpPr>
        <p:spPr>
          <a:xfrm>
            <a:off x="371034" y="364175"/>
            <a:ext cx="8072740" cy="4253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 beni pubblici</a:t>
            </a:r>
          </a:p>
        </p:txBody>
      </p:sp>
      <p:sp>
        <p:nvSpPr>
          <p:cNvPr id="142" name="Rettangolo 3"/>
          <p:cNvSpPr txBox="1"/>
          <p:nvPr/>
        </p:nvSpPr>
        <p:spPr>
          <a:xfrm>
            <a:off x="287601" y="1195752"/>
            <a:ext cx="8568798" cy="343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/>
              <a:t> beni pubblici</a:t>
            </a:r>
            <a:r>
              <a:t> sono i </a:t>
            </a:r>
            <a:r>
              <a:rPr b="1"/>
              <a:t>beni di proprietà dello Stato o di altre Pubbliche amministrazioni</a:t>
            </a:r>
            <a:r>
              <a:t>.</a:t>
            </a:r>
            <a:r>
              <a:rPr>
                <a:solidFill>
                  <a:srgbClr val="212529"/>
                </a:solidFill>
              </a:rPr>
              <a:t> </a:t>
            </a:r>
          </a:p>
          <a:p>
            <a:pPr>
              <a:defRPr b="1" sz="60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 beni pubblic</a:t>
            </a:r>
            <a:r>
              <a:rPr b="1"/>
              <a:t>i </a:t>
            </a:r>
            <a:r>
              <a:t>hanno </a:t>
            </a:r>
            <a:r>
              <a:rPr b="1"/>
              <a:t>due caratteristiche</a:t>
            </a:r>
            <a:r>
              <a:t> molto speciali: </a:t>
            </a:r>
            <a:endParaRPr b="1"/>
          </a:p>
          <a:p>
            <a:pPr marL="285750" indent="-285750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consumo di un bene pubblico</a:t>
            </a:r>
            <a:r>
              <a:t> da parte di una persona </a:t>
            </a:r>
            <a:r>
              <a:rPr b="1"/>
              <a:t>non limita o impedisce il consumo da parte di altri</a:t>
            </a:r>
            <a:r>
              <a:t> dello stesso bene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è i</a:t>
            </a:r>
            <a:r>
              <a:rPr b="1"/>
              <a:t>mpossibile escludere qualcuno dall’utilizzo del bene pubblico</a:t>
            </a:r>
            <a:r>
              <a:t>. </a:t>
            </a:r>
            <a:endParaRPr>
              <a:solidFill>
                <a:srgbClr val="212529"/>
              </a:solidFill>
            </a:endParaRPr>
          </a:p>
          <a:p>
            <a:pPr>
              <a:defRPr sz="60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Ad </a:t>
            </a:r>
            <a:r>
              <a:rPr b="1"/>
              <a:t>esempio</a:t>
            </a:r>
            <a:r>
              <a:t>, prendiamo in esame il caso dell’illuminazione elettrica:</a:t>
            </a:r>
          </a:p>
          <a:p>
            <a:pPr marL="285750" indent="-285750">
              <a:buSzPct val="100000"/>
              <a:buFont typeface="Arial"/>
              <a:buChar char="•"/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l’illuminazione dell’appartamento in cui vivo è un bene privato, perché ne godo solo io con la mia famiglia;</a:t>
            </a:r>
          </a:p>
          <a:p>
            <a:pPr marL="285750" indent="-285750">
              <a:buSzPct val="100000"/>
              <a:buFont typeface="Arial"/>
              <a:buChar char="•"/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l’illuminazione delle strade della città o una strada sono beni pubblici, perché possono beneficiarne tutti, senza restrizioni.</a:t>
            </a:r>
          </a:p>
          <a:p>
            <a:pPr algn="just">
              <a:defRPr sz="60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proprietà è quindi pubblica o privata e questo lo ricorda anche la nostra </a:t>
            </a:r>
            <a:r>
              <a:rPr b="1"/>
              <a:t>Costituzione</a:t>
            </a:r>
            <a:r>
              <a:t>:</a:t>
            </a:r>
          </a:p>
          <a:p>
            <a:pPr algn="just"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Articolo 42 - La proprietà è pubblica o privata. I beni economici appartengono allo Stato, ad enti o a privati…….</a:t>
            </a:r>
            <a:r>
              <a:rPr b="0"/>
              <a:t>.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Molto spesso, però, </a:t>
            </a:r>
            <a:r>
              <a:rPr b="1"/>
              <a:t>i beni pubblici sono soggetti a comportamenti opportunistici</a:t>
            </a:r>
            <a:r>
              <a:t>, ossia </a:t>
            </a:r>
            <a:r>
              <a:rPr i="1"/>
              <a:t>free riding </a:t>
            </a:r>
            <a:r>
              <a:t>(*)</a:t>
            </a:r>
          </a:p>
        </p:txBody>
      </p:sp>
      <p:sp>
        <p:nvSpPr>
          <p:cNvPr id="143" name="Numero diapositiva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2" y="6420179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(*) detto anche “parassitismo”, comportamento opportunistico finalizzato a fruire pienamente di un bene (o servizio) prodotto collettivamente, senza contribuire in maniera efficiente alla sua costituzione"/>
          <p:cNvSpPr txBox="1"/>
          <p:nvPr/>
        </p:nvSpPr>
        <p:spPr>
          <a:xfrm>
            <a:off x="192247" y="5442060"/>
            <a:ext cx="8759506" cy="390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(*) detto anche “parassitismo”, comportamento opportunistico finalizzato a fruire pienamente di un bene (o servizio) prodotto collettivamente, senza contribuire in maniera efficiente alla sua costituzione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2"/>
          <p:cNvSpPr txBox="1"/>
          <p:nvPr>
            <p:ph type="title"/>
          </p:nvPr>
        </p:nvSpPr>
        <p:spPr>
          <a:xfrm>
            <a:off x="436569" y="388960"/>
            <a:ext cx="8007206" cy="35404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pPr/>
            <a:r>
              <a:t>I beni pubblici chi li paga?</a:t>
            </a:r>
          </a:p>
        </p:txBody>
      </p:sp>
      <p:pic>
        <p:nvPicPr>
          <p:cNvPr id="148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6718" y="4529065"/>
            <a:ext cx="2041594" cy="1311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2607616" y="4522739"/>
            <a:ext cx="1760484" cy="131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magine 7" descr="Immagin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58923" y="4529065"/>
            <a:ext cx="2192602" cy="1311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magine 10" descr="Immagin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444041" y="4518893"/>
            <a:ext cx="1964959" cy="131533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Numero diapositiva"/>
          <p:cNvSpPr txBox="1"/>
          <p:nvPr>
            <p:ph type="sldNum" sz="quarter" idx="4294967295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I beni pubblici, così come la gran parte delle attività dello Stato, sono finanziati con le imposte, ossia con pagamenti che hanno il carattere dell’obbligatorietà per tutti i cittadini che hanno la possibilità di pagarle.…"/>
          <p:cNvSpPr txBox="1"/>
          <p:nvPr/>
        </p:nvSpPr>
        <p:spPr>
          <a:xfrm>
            <a:off x="424957" y="1026033"/>
            <a:ext cx="8484794" cy="291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07000"/>
              </a:lnSpc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 beni pubblici</a:t>
            </a:r>
            <a:r>
              <a:rPr b="0"/>
              <a:t>, così come la gran parte delle attività dello Stato, </a:t>
            </a:r>
            <a:r>
              <a:t>sono finanziati con le imposte</a:t>
            </a:r>
            <a:r>
              <a:rPr b="0"/>
              <a:t>, ossia con pagamenti che hanno il carattere dell’obbligatorietà per tutti i cittadini che hanno la possibilità di pagarle.</a:t>
            </a:r>
            <a:endParaRPr sz="1100"/>
          </a:p>
          <a:p>
            <a:pPr algn="just">
              <a:lnSpc>
                <a:spcPct val="107000"/>
              </a:lnSpc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  <a:endParaRPr sz="1100"/>
          </a:p>
          <a:p>
            <a:pPr algn="just">
              <a:lnSpc>
                <a:spcPct val="107000"/>
              </a:lnSpc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Questo lo ricorda anche la nostra </a:t>
            </a:r>
            <a:r>
              <a:rPr b="1"/>
              <a:t>Costituzione</a:t>
            </a:r>
            <a:r>
              <a:t>:</a:t>
            </a:r>
            <a:endParaRPr sz="1100"/>
          </a:p>
          <a:p>
            <a:pPr algn="just">
              <a:lnSpc>
                <a:spcPct val="107000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lnSpc>
                <a:spcPts val="1400"/>
              </a:lnSpc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Articolo 53</a:t>
            </a:r>
            <a:r>
              <a:rPr sz="1100"/>
              <a:t> - </a:t>
            </a:r>
            <a:r>
              <a:t>Tutti sono tenuti a concorrere alle spese pubbliche in ragione della loro capacità contributiva.</a:t>
            </a:r>
            <a:endParaRPr sz="1100"/>
          </a:p>
          <a:p>
            <a:pPr algn="just">
              <a:lnSpc>
                <a:spcPct val="107000"/>
              </a:lnSpc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Il sistema tributario è informato a criteri di progressività.</a:t>
            </a:r>
          </a:p>
          <a:p>
            <a:pPr algn="just">
              <a:lnSpc>
                <a:spcPct val="107000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lnSpc>
                <a:spcPct val="107000"/>
              </a:lnSpc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Quando utilizziamo una strada, la scuola e la sua illuminazione o chiamiamo i vigili del</a:t>
            </a:r>
            <a:r>
              <a:rPr sz="1100"/>
              <a:t> </a:t>
            </a:r>
            <a:r>
              <a:t>fuoco e non paghiamo nulla, questo non vuol dire che questi beni o servizi non abbiamo un valore.</a:t>
            </a:r>
            <a:endParaRPr sz="1100"/>
          </a:p>
          <a:p>
            <a:pPr algn="just">
              <a:lnSpc>
                <a:spcPct val="107000"/>
              </a:lnSpc>
              <a:defRPr sz="1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lnSpc>
                <a:spcPct val="107000"/>
              </a:lnSpc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 beni pubblici sono pagati da tutti</a:t>
            </a:r>
            <a:r>
              <a:rPr b="0"/>
              <a:t>, e </a:t>
            </a:r>
            <a:r>
              <a:t>trattarli con rispetto</a:t>
            </a:r>
            <a:r>
              <a:rPr b="0"/>
              <a:t>, come fossero beni privati, </a:t>
            </a:r>
            <a:r>
              <a:t>è un bel modo di sentirsi parte di una comunità</a:t>
            </a:r>
            <a:r>
              <a:rPr b="0"/>
              <a:t>.</a:t>
            </a:r>
          </a:p>
        </p:txBody>
      </p:sp>
      <p:sp>
        <p:nvSpPr>
          <p:cNvPr id="154" name="Linea"/>
          <p:cNvSpPr/>
          <p:nvPr/>
        </p:nvSpPr>
        <p:spPr>
          <a:xfrm flipV="1">
            <a:off x="506567" y="4150187"/>
            <a:ext cx="1888173" cy="1888173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5" name="Linea"/>
          <p:cNvSpPr/>
          <p:nvPr/>
        </p:nvSpPr>
        <p:spPr>
          <a:xfrm>
            <a:off x="626428" y="4150805"/>
            <a:ext cx="1600184" cy="1886938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6" name="Linea"/>
          <p:cNvSpPr/>
          <p:nvPr/>
        </p:nvSpPr>
        <p:spPr>
          <a:xfrm>
            <a:off x="4581683" y="4241338"/>
            <a:ext cx="1529449" cy="1797725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7" name="Linea"/>
          <p:cNvSpPr/>
          <p:nvPr/>
        </p:nvSpPr>
        <p:spPr>
          <a:xfrm>
            <a:off x="6907454" y="4241339"/>
            <a:ext cx="1543041" cy="1797726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8" name="Linea"/>
          <p:cNvSpPr/>
          <p:nvPr/>
        </p:nvSpPr>
        <p:spPr>
          <a:xfrm>
            <a:off x="2601416" y="4241339"/>
            <a:ext cx="1534261" cy="1797726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9" name="Linea"/>
          <p:cNvSpPr/>
          <p:nvPr/>
        </p:nvSpPr>
        <p:spPr>
          <a:xfrm flipV="1">
            <a:off x="6972726" y="4331257"/>
            <a:ext cx="1707105" cy="1707105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0" name="Linea"/>
          <p:cNvSpPr/>
          <p:nvPr/>
        </p:nvSpPr>
        <p:spPr>
          <a:xfrm flipV="1">
            <a:off x="4679910" y="4240722"/>
            <a:ext cx="1749278" cy="1749278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1" name="Linea"/>
          <p:cNvSpPr/>
          <p:nvPr/>
        </p:nvSpPr>
        <p:spPr>
          <a:xfrm flipV="1">
            <a:off x="2541134" y="4242041"/>
            <a:ext cx="1796316" cy="1796316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62" name="Google Shape;84;p13" descr="Google Shape;84;p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